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292" r:id="rId3"/>
    <p:sldId id="337" r:id="rId4"/>
    <p:sldId id="302" r:id="rId5"/>
    <p:sldId id="303" r:id="rId6"/>
    <p:sldId id="304" r:id="rId7"/>
    <p:sldId id="306" r:id="rId8"/>
    <p:sldId id="307" r:id="rId9"/>
    <p:sldId id="351" r:id="rId10"/>
    <p:sldId id="353" r:id="rId11"/>
    <p:sldId id="334" r:id="rId12"/>
    <p:sldId id="333" r:id="rId13"/>
    <p:sldId id="316" r:id="rId14"/>
    <p:sldId id="317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32" r:id="rId23"/>
    <p:sldId id="338" r:id="rId24"/>
    <p:sldId id="335" r:id="rId25"/>
    <p:sldId id="290" r:id="rId26"/>
    <p:sldId id="356" r:id="rId27"/>
    <p:sldId id="331" r:id="rId28"/>
    <p:sldId id="358" r:id="rId29"/>
    <p:sldId id="357" r:id="rId30"/>
    <p:sldId id="359" r:id="rId31"/>
    <p:sldId id="343" r:id="rId32"/>
    <p:sldId id="315" r:id="rId33"/>
    <p:sldId id="293" r:id="rId34"/>
    <p:sldId id="300" r:id="rId35"/>
    <p:sldId id="301" r:id="rId36"/>
    <p:sldId id="339" r:id="rId37"/>
    <p:sldId id="294" r:id="rId38"/>
    <p:sldId id="295" r:id="rId39"/>
    <p:sldId id="360" r:id="rId40"/>
    <p:sldId id="361" r:id="rId41"/>
    <p:sldId id="362" r:id="rId42"/>
    <p:sldId id="314" r:id="rId43"/>
    <p:sldId id="318" r:id="rId44"/>
    <p:sldId id="327" r:id="rId45"/>
    <p:sldId id="352" r:id="rId46"/>
    <p:sldId id="296" r:id="rId47"/>
    <p:sldId id="297" r:id="rId48"/>
    <p:sldId id="341" r:id="rId49"/>
    <p:sldId id="342" r:id="rId50"/>
    <p:sldId id="363" r:id="rId51"/>
    <p:sldId id="364" r:id="rId52"/>
    <p:sldId id="365" r:id="rId53"/>
    <p:sldId id="367" r:id="rId54"/>
    <p:sldId id="366" r:id="rId55"/>
  </p:sldIdLst>
  <p:sldSz cx="9144000" cy="5143500" type="screen16x9"/>
  <p:notesSz cx="6858000" cy="9144000"/>
  <p:embeddedFontLst>
    <p:embeddedFont>
      <p:font typeface="DM Serif Display" pitchFamily="2" charset="0"/>
      <p:regular r:id="rId57"/>
      <p:italic r:id="rId58"/>
    </p:embeddedFont>
    <p:embeddedFont>
      <p:font typeface="Fira Sans" panose="020B0503050000020004" pitchFamily="34" charset="0"/>
      <p:regular r:id="rId59"/>
      <p:bold r:id="rId60"/>
      <p:italic r:id="rId61"/>
      <p:boldItalic r:id="rId62"/>
    </p:embeddedFont>
    <p:embeddedFont>
      <p:font typeface="Fira Sans Extra Condensed" panose="020B0503050000020004" pitchFamily="34" charset="0"/>
      <p:regular r:id="rId63"/>
      <p:bold r:id="rId64"/>
      <p:italic r:id="rId65"/>
      <p:boldItalic r:id="rId66"/>
    </p:embeddedFont>
    <p:embeddedFont>
      <p:font typeface="Helvetica" panose="020B0604020202020204" pitchFamily="34" charset="0"/>
      <p:regular r:id="rId67"/>
      <p:bold r:id="rId68"/>
      <p:italic r:id="rId69"/>
      <p:boldItalic r:id="rId70"/>
    </p:embeddedFont>
    <p:embeddedFont>
      <p:font typeface="Josefin Sans" pitchFamily="2" charset="0"/>
      <p:regular r:id="rId71"/>
      <p:bold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8000B33-D850-4314-A142-F1C51BE5BA17}">
          <p14:sldIdLst>
            <p14:sldId id="256"/>
            <p14:sldId id="292"/>
            <p14:sldId id="337"/>
            <p14:sldId id="302"/>
            <p14:sldId id="303"/>
            <p14:sldId id="304"/>
            <p14:sldId id="306"/>
            <p14:sldId id="307"/>
            <p14:sldId id="351"/>
            <p14:sldId id="353"/>
            <p14:sldId id="334"/>
            <p14:sldId id="333"/>
            <p14:sldId id="316"/>
            <p14:sldId id="317"/>
            <p14:sldId id="344"/>
            <p14:sldId id="345"/>
            <p14:sldId id="346"/>
            <p14:sldId id="347"/>
            <p14:sldId id="348"/>
            <p14:sldId id="349"/>
            <p14:sldId id="350"/>
            <p14:sldId id="332"/>
            <p14:sldId id="338"/>
            <p14:sldId id="335"/>
            <p14:sldId id="290"/>
            <p14:sldId id="356"/>
          </p14:sldIdLst>
        </p14:section>
        <p14:section name="Financials" id="{67F2803E-E4D9-4C44-ADD3-24F9E66C65A5}">
          <p14:sldIdLst>
            <p14:sldId id="331"/>
            <p14:sldId id="358"/>
            <p14:sldId id="357"/>
            <p14:sldId id="359"/>
            <p14:sldId id="343"/>
            <p14:sldId id="315"/>
            <p14:sldId id="293"/>
            <p14:sldId id="300"/>
            <p14:sldId id="301"/>
            <p14:sldId id="339"/>
            <p14:sldId id="294"/>
            <p14:sldId id="295"/>
            <p14:sldId id="360"/>
            <p14:sldId id="361"/>
            <p14:sldId id="362"/>
            <p14:sldId id="314"/>
            <p14:sldId id="318"/>
            <p14:sldId id="327"/>
            <p14:sldId id="352"/>
            <p14:sldId id="296"/>
            <p14:sldId id="297"/>
            <p14:sldId id="341"/>
            <p14:sldId id="342"/>
            <p14:sldId id="363"/>
            <p14:sldId id="364"/>
            <p14:sldId id="365"/>
            <p14:sldId id="367"/>
            <p14:sldId id="3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5CE3A7-6C08-7110-5D2E-4534D98D6E32}" name="Kritika Goyal" initials="KG" userId="S::kg7754a@american.edu::fd04ad49-aa8f-40a2-a9c0-53b6cfbf3e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02E"/>
    <a:srgbClr val="3BFF05"/>
    <a:srgbClr val="1D428A"/>
    <a:srgbClr val="2558A2"/>
    <a:srgbClr val="869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C5185-D512-5A71-2B03-8AC728930E97}" v="90" dt="2024-04-08T19:23:53.335"/>
    <p1510:client id="{0E60BC57-B181-436E-85D1-FA717E513493}" v="85" vWet="264" dt="2024-04-09T02:45:11.036"/>
    <p1510:client id="{268169B8-3268-9C2A-724F-A4E58A403526}" v="69" dt="2024-04-09T16:12:14.550"/>
    <p1510:client id="{2DED41A5-670C-E73D-3491-B9B72CAE9035}" vWet="83" dt="2024-04-09T02:35:56.978"/>
    <p1510:client id="{61923EFC-12B5-221B-185F-355E240B4273}" v="15" dt="2024-04-08T18:52:17.740"/>
    <p1510:client id="{624A5EBA-F46D-4DD9-AC65-D8A1CAA5B8E4}" v="359" dt="2024-04-08T20:41:17.476"/>
    <p1510:client id="{642DE338-71A3-49F4-4571-7E02E1030B7F}" v="42" dt="2024-04-08T20:29:08.859"/>
    <p1510:client id="{8880739B-D056-D077-D6CA-139BD622FBAD}" v="732" dt="2024-04-09T16:59:21.175"/>
    <p1510:client id="{91C2B451-0E63-9824-B6FC-4ADF91D24888}" v="13" dt="2024-04-08T18:29:41.549"/>
    <p1510:client id="{D828BDF3-4A2F-61A3-19B3-26632971F3DF}" v="7" dt="2024-04-09T16:15:01.237"/>
    <p1510:client id="{E25B89C4-303B-C444-8C86-1252D8886779}" v="481" dt="2024-04-09T03:35:56.613"/>
    <p1510:client id="{FDC8BA42-C47F-B79B-23C8-4532059A3C8E}" v="504" dt="2024-04-09T16:50:27.675"/>
  </p1510:revLst>
</p1510:revInfo>
</file>

<file path=ppt/tableStyles.xml><?xml version="1.0" encoding="utf-8"?>
<a:tblStyleLst xmlns:a="http://schemas.openxmlformats.org/drawingml/2006/main" def="{6149ABCF-6C63-4D1F-AEE5-BD9543405A8C}">
  <a:tblStyle styleId="{6149ABCF-6C63-4D1F-AEE5-BD9543405A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82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e522d6102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e522d6102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1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D0D0D"/>
                </a:solidFill>
                <a:effectLst/>
                <a:latin typeface="Söhne"/>
              </a:rPr>
              <a:t>Las Vegas (LV) to Mexico City</a:t>
            </a: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Flight distance: Approximately 1,700 miles.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Time difference: Usually 2 hours behind Mexico City (considering standard time zones).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D0D0D"/>
                </a:solidFill>
                <a:effectLst/>
                <a:latin typeface="Söhne"/>
              </a:rPr>
              <a:t>Tampa to Mexico City</a:t>
            </a: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Flight distance: Around 1,200 miles.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Time difference: Typically 1 hour behind Mexico City (based on standard time zones).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04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17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D0D0D"/>
                </a:solidFill>
                <a:effectLst/>
                <a:latin typeface="Söhne"/>
              </a:rPr>
              <a:t>Las Vegas (LV) to Mexico City</a:t>
            </a: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Flight distance: Approximately 1,700 miles.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Time difference: Usually 2 hours behind Mexico City (considering standard time zones).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D0D0D"/>
                </a:solidFill>
                <a:effectLst/>
                <a:latin typeface="Söhne"/>
              </a:rPr>
              <a:t>Tampa to Mexico City</a:t>
            </a: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Flight distance: Around 1,200 miles.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D0D0D"/>
                </a:solidFill>
                <a:effectLst/>
                <a:latin typeface="Söhne"/>
              </a:rPr>
              <a:t>Time difference: Typically 1 hour behind Mexico City (based on standard time zones).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1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51d6f605f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e51d6f605f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27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2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e522d6102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e522d6102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803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e522d6102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e522d6102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04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e522d6102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e522d6102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219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e522d6102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e522d6102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378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e522d6102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e522d6102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900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e522d6102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e522d6102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486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72100" y="1433500"/>
            <a:ext cx="39147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2100" y="3227900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tatcrunch.com/app/index.html?dataid=297182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1245773/nba-interest-worldwid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4/05/12/upshot/12-upshot-nba-basketball.html" TargetMode="External"/><Relationship Id="rId2" Type="http://schemas.openxmlformats.org/officeDocument/2006/relationships/hyperlink" Target="https://trends.google.com/trends/story/US_cu_4rzpNVQBAABfCM_en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treet.com/sports/new-report-shows-which-cities-nba-fans-want-the-next-expansion-teams" TargetMode="External"/><Relationship Id="rId2" Type="http://schemas.openxmlformats.org/officeDocument/2006/relationships/hyperlink" Target="https://trends.google.com/trends/story/US_cu_4rzpNVQBAABfCM_en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58.png"/><Relationship Id="rId4" Type="http://schemas.openxmlformats.org/officeDocument/2006/relationships/hyperlink" Target="https://wrif.com/listicle/5-cities-for-nba-expansion-tea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bssports.com/nba/news/nba-expansion-101-how-adding-new-teams-could-help-solve-leagues-current-financial-crisis-due-to-coronavirus/" TargetMode="External"/><Relationship Id="rId3" Type="http://schemas.openxmlformats.org/officeDocument/2006/relationships/hyperlink" Target="https://repository.usfca.edu/cgi/viewcontent.cgi?article=1005&amp;context=ess" TargetMode="External"/><Relationship Id="rId7" Type="http://schemas.openxmlformats.org/officeDocument/2006/relationships/hyperlink" Target="https://apnews.com/article/nba-lapchick-tides-report-card-ec54de6761b253d3c824a0e09fb60593" TargetMode="External"/><Relationship Id="rId2" Type="http://schemas.openxmlformats.org/officeDocument/2006/relationships/hyperlink" Target="https://docs.google.com/spreadsheets/d/1HYGvhP1cL6EpwiPSfwiCq7OIK_9Otkrl/edit?usp=sharing&amp;ouid=102607104739830604507&amp;rtpof=true&amp;sd=tru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valuepenguin.com/2017/02/affordability-every-nba-team-tickets" TargetMode="External"/><Relationship Id="rId5" Type="http://schemas.openxmlformats.org/officeDocument/2006/relationships/hyperlink" Target="https://www.olbg.com/us/blogs/pro-sports-expansion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sportsnaut.com/6-possible-cities-for-nba-expansion-mexico-city/" TargetMode="External"/><Relationship Id="rId9" Type="http://schemas.openxmlformats.org/officeDocument/2006/relationships/hyperlink" Target="https://www.bruinsportsanalytics.com/post/nba_expansio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publica.org/article/the-billionaire-playbook-how-sports-owners-use-their-teams-to-avoid-millions-in-taxes" TargetMode="External"/><Relationship Id="rId3" Type="http://schemas.openxmlformats.org/officeDocument/2006/relationships/hyperlink" Target="https://www.nbcsports.com/nba/news/adam-silvers-latest-comments-make-nba-expansion-seem-even-more-likely" TargetMode="External"/><Relationship Id="rId7" Type="http://schemas.openxmlformats.org/officeDocument/2006/relationships/hyperlink" Target="https://www.techopedia.com/gambling/blog/top-5-highest-paid-coaches-in-the-nba-where-does-erik-spoelstras-120-million-extension-rank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aw.marquette.edu/assets/sports-law/pdf/lease-summary-indiana-pacers.pdf" TargetMode="External"/><Relationship Id="rId5" Type="http://schemas.openxmlformats.org/officeDocument/2006/relationships/hyperlink" Target="https://law.marquette.edu/assets/sports-law/pdf/lease-summary-oklahoma-city-thunder.pdf" TargetMode="External"/><Relationship Id="rId4" Type="http://schemas.openxmlformats.org/officeDocument/2006/relationships/hyperlink" Target="https://www.si.com/nba/2018/09/21/nba-teams-revenue-spending-breakdown-small-large-market" TargetMode="External"/><Relationship Id="rId9" Type="http://schemas.openxmlformats.org/officeDocument/2006/relationships/hyperlink" Target="https://theconstructionbroadsheet.com/charlotte-approves-m-for-nba-arena-upgrades-and-new-training-center-p925-174.ht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3790619" y="1254202"/>
            <a:ext cx="7540470" cy="440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" pitchFamily="2" charset="0"/>
              </a:rPr>
              <a:t>UMD 5</a:t>
            </a:r>
            <a:r>
              <a:rPr lang="en" sz="2400" baseline="30000">
                <a:latin typeface="Helvetica" pitchFamily="2" charset="0"/>
              </a:rPr>
              <a:t>th</a:t>
            </a:r>
            <a:r>
              <a:rPr lang="en" sz="2400">
                <a:latin typeface="Helvetica" pitchFamily="2" charset="0"/>
              </a:rPr>
              <a:t> Annual </a:t>
            </a:r>
            <a:r>
              <a:rPr lang="en" sz="2400" err="1">
                <a:latin typeface="Helvetica" pitchFamily="2" charset="0"/>
              </a:rPr>
              <a:t>Datathon</a:t>
            </a:r>
            <a:endParaRPr sz="2400">
              <a:latin typeface="Helvetica" pitchFamily="2" charset="0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3790619" y="2330700"/>
            <a:ext cx="742743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8102E"/>
                </a:solidFill>
              </a:rPr>
              <a:t>Code Crushers</a:t>
            </a:r>
            <a:endParaRPr b="1">
              <a:solidFill>
                <a:srgbClr val="C8102E"/>
              </a:solidFill>
            </a:endParaRPr>
          </a:p>
        </p:txBody>
      </p:sp>
      <p:sp>
        <p:nvSpPr>
          <p:cNvPr id="6" name="Google Shape;58;p15">
            <a:extLst>
              <a:ext uri="{FF2B5EF4-FFF2-40B4-BE49-F238E27FC236}">
                <a16:creationId xmlns:a16="http://schemas.microsoft.com/office/drawing/2014/main" id="{C73C95FB-E2D6-5172-368E-7200ADF15066}"/>
              </a:ext>
            </a:extLst>
          </p:cNvPr>
          <p:cNvSpPr txBox="1">
            <a:spLocks/>
          </p:cNvSpPr>
          <p:nvPr/>
        </p:nvSpPr>
        <p:spPr>
          <a:xfrm>
            <a:off x="3790619" y="1870920"/>
            <a:ext cx="6170561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"/>
              <a:buNone/>
              <a:defRPr sz="6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>
                <a:solidFill>
                  <a:srgbClr val="1D428A"/>
                </a:solidFill>
                <a:latin typeface="Helvetica" pitchFamily="2" charset="0"/>
              </a:rPr>
              <a:t>NBA Expansion: Plan for Tomorrow’s Champions</a:t>
            </a:r>
          </a:p>
        </p:txBody>
      </p:sp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874D65E0-F817-215C-E90E-4149011C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71" y="4085106"/>
            <a:ext cx="2046114" cy="682038"/>
          </a:xfrm>
          <a:prstGeom prst="rect">
            <a:avLst/>
          </a:prstGeom>
        </p:spPr>
      </p:pic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26280F2-757D-B970-BC3E-1822D8713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54" y="4229325"/>
            <a:ext cx="2684354" cy="3936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69504F5-5C14-9F8E-F52B-2A01D09195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26" name="Picture 25" descr="A red and blue logo&#10;&#10;Description automatically generated">
            <a:extLst>
              <a:ext uri="{FF2B5EF4-FFF2-40B4-BE49-F238E27FC236}">
                <a16:creationId xmlns:a16="http://schemas.microsoft.com/office/drawing/2014/main" id="{AC8140AE-3186-8238-FDBF-40EDE94731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6241" t="1" r="61802" b="-190"/>
          <a:stretch/>
        </p:blipFill>
        <p:spPr>
          <a:xfrm>
            <a:off x="-5142659" y="1"/>
            <a:ext cx="8619166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2" y="215784"/>
            <a:ext cx="8229600" cy="572700"/>
          </a:xfrm>
        </p:spPr>
        <p:txBody>
          <a:bodyPr/>
          <a:lstStyle/>
          <a:p>
            <a:pPr algn="l"/>
            <a:r>
              <a:rPr lang="en-US" sz="2200"/>
              <a:t>Diversity: Percentile Analysis of White Race &amp; Multiple Ethnicities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6796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03460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47CA8-04A6-50BF-76DF-9571F8A98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21" y="2573202"/>
            <a:ext cx="5280660" cy="1841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C7D35-9666-A1CD-E310-8F9F8F8B6426}"/>
              </a:ext>
            </a:extLst>
          </p:cNvPr>
          <p:cNvSpPr txBox="1"/>
          <p:nvPr/>
        </p:nvSpPr>
        <p:spPr>
          <a:xfrm>
            <a:off x="2717346" y="4417320"/>
            <a:ext cx="329013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Josefin Sans"/>
              </a:rPr>
              <a:t>Percentile Distribution of Race for NBA Cities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E652B3-934C-1607-8FC4-217DD48773A0}"/>
              </a:ext>
            </a:extLst>
          </p:cNvPr>
          <p:cNvSpPr/>
          <p:nvPr/>
        </p:nvSpPr>
        <p:spPr>
          <a:xfrm>
            <a:off x="1240980" y="2375154"/>
            <a:ext cx="5962664" cy="2286633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135D27-8CDF-2844-BB16-253AA76BF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41" y="1076967"/>
            <a:ext cx="5282369" cy="91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8ED4DA-B4FE-4321-2714-7322B86F830C}"/>
              </a:ext>
            </a:extLst>
          </p:cNvPr>
          <p:cNvSpPr txBox="1"/>
          <p:nvPr/>
        </p:nvSpPr>
        <p:spPr>
          <a:xfrm>
            <a:off x="2271366" y="2108140"/>
            <a:ext cx="418530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Josefin Sans"/>
              </a:rPr>
              <a:t>Average Distribution of Race​ for NBA Cities &amp; Non-NBA Cities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2B165-DC51-0A51-F2D0-94648385E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8" y="741057"/>
            <a:ext cx="8138160" cy="4513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03" y="168357"/>
            <a:ext cx="8229600" cy="572700"/>
          </a:xfrm>
        </p:spPr>
        <p:txBody>
          <a:bodyPr/>
          <a:lstStyle/>
          <a:p>
            <a:pPr algn="l"/>
            <a:r>
              <a:rPr lang="en-US" sz="2200"/>
              <a:t>Shortlisted 11 Cities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869637" y="0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6796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03460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0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2" y="215784"/>
            <a:ext cx="8229600" cy="572700"/>
          </a:xfrm>
        </p:spPr>
        <p:txBody>
          <a:bodyPr/>
          <a:lstStyle/>
          <a:p>
            <a:pPr algn="l"/>
            <a:r>
              <a:rPr lang="en-US" sz="2200"/>
              <a:t>Culture : Bridging the NBA With College Basketball Craze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6796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03460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FB5D7-9418-0D3F-22DD-D2FA1005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65" y="1405388"/>
            <a:ext cx="6389089" cy="2166470"/>
          </a:xfrm>
          <a:prstGeom prst="rect">
            <a:avLst/>
          </a:prstGeom>
        </p:spPr>
      </p:pic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BA51F774-DF98-692F-B1D6-449C8C9C6438}"/>
              </a:ext>
            </a:extLst>
          </p:cNvPr>
          <p:cNvSpPr/>
          <p:nvPr/>
        </p:nvSpPr>
        <p:spPr>
          <a:xfrm>
            <a:off x="4781625" y="1833248"/>
            <a:ext cx="1205948" cy="1643270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38D2A3-BB3F-7CA9-4A3E-A398245810E6}"/>
              </a:ext>
            </a:extLst>
          </p:cNvPr>
          <p:cNvSpPr txBox="1"/>
          <p:nvPr/>
        </p:nvSpPr>
        <p:spPr>
          <a:xfrm>
            <a:off x="2582276" y="3650371"/>
            <a:ext cx="396097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Josefin Sans"/>
              </a:rPr>
              <a:t>Top 5 US states with most average college attendance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33F8C-056C-7BB9-0025-8819FE4EADBB}"/>
              </a:ext>
            </a:extLst>
          </p:cNvPr>
          <p:cNvSpPr txBox="1"/>
          <p:nvPr/>
        </p:nvSpPr>
        <p:spPr>
          <a:xfrm>
            <a:off x="7446592" y="473597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Josefin Sans"/>
              </a:rPr>
              <a:t>Source: </a:t>
            </a:r>
            <a:r>
              <a:rPr lang="en-US" sz="1000">
                <a:latin typeface="Josefin Sans"/>
                <a:hlinkClick r:id="rId4"/>
              </a:rPr>
              <a:t>Statcrunch</a:t>
            </a:r>
          </a:p>
        </p:txBody>
      </p:sp>
    </p:spTree>
    <p:extLst>
      <p:ext uri="{BB962C8B-B14F-4D97-AF65-F5344CB8AC3E}">
        <p14:creationId xmlns:p14="http://schemas.microsoft.com/office/powerpoint/2010/main" val="24260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E035-4B27-CCE5-A371-EDACB459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5" y="112920"/>
            <a:ext cx="8229600" cy="572700"/>
          </a:xfrm>
        </p:spPr>
        <p:txBody>
          <a:bodyPr/>
          <a:lstStyle/>
          <a:p>
            <a:pPr algn="l"/>
            <a:r>
              <a:rPr lang="en-GB" sz="2000"/>
              <a:t>Clustering cities through Machine Learning (Parallel Analysis)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9AF08-BA51-8534-C6A6-B94E1820E3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FF4AD-AE91-32FD-EBC0-8ADB811D7E71}"/>
              </a:ext>
            </a:extLst>
          </p:cNvPr>
          <p:cNvSpPr txBox="1"/>
          <p:nvPr/>
        </p:nvSpPr>
        <p:spPr>
          <a:xfrm>
            <a:off x="234570" y="673857"/>
            <a:ext cx="869191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latin typeface="Josefin Sans" pitchFamily="2" charset="77"/>
              </a:rPr>
              <a:t>Cities with similar patterns are clustered closer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>
                <a:latin typeface="Josefin Sans"/>
              </a:rPr>
              <a:t>The top 'n' nearest average distances from Non-NBA cities through all NBA cities could be potential cities for the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Josefin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3DE24-9AE9-C106-C9AA-EFCC2E005653}"/>
              </a:ext>
            </a:extLst>
          </p:cNvPr>
          <p:cNvSpPr txBox="1"/>
          <p:nvPr/>
        </p:nvSpPr>
        <p:spPr>
          <a:xfrm>
            <a:off x="1868037" y="1492724"/>
            <a:ext cx="13306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Using PCA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85B36A-BFCF-66D3-CCDB-3DF73182899E}"/>
              </a:ext>
            </a:extLst>
          </p:cNvPr>
          <p:cNvSpPr txBox="1"/>
          <p:nvPr/>
        </p:nvSpPr>
        <p:spPr>
          <a:xfrm>
            <a:off x="6049370" y="1443251"/>
            <a:ext cx="13229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Using TSNE</a:t>
            </a:r>
          </a:p>
        </p:txBody>
      </p:sp>
      <p:pic>
        <p:nvPicPr>
          <p:cNvPr id="4" name="Picture 3" descr="A logo of a basketball player&#10;&#10;Description automatically generated">
            <a:extLst>
              <a:ext uri="{FF2B5EF4-FFF2-40B4-BE49-F238E27FC236}">
                <a16:creationId xmlns:a16="http://schemas.microsoft.com/office/drawing/2014/main" id="{DACDA529-16E2-76E2-0C3C-B4E7D8191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8103957" y="86683"/>
            <a:ext cx="1600708" cy="808293"/>
          </a:xfrm>
          <a:prstGeom prst="rect">
            <a:avLst/>
          </a:prstGeom>
        </p:spPr>
      </p:pic>
      <p:pic>
        <p:nvPicPr>
          <p:cNvPr id="7" name="Picture 6" descr="A graph with red dots">
            <a:extLst>
              <a:ext uri="{FF2B5EF4-FFF2-40B4-BE49-F238E27FC236}">
                <a16:creationId xmlns:a16="http://schemas.microsoft.com/office/drawing/2014/main" id="{96788482-9172-6D84-5992-E241FA604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90" y="1782739"/>
            <a:ext cx="4450354" cy="3075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B01E78-125E-BC9E-4978-B78D90BC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555" y="1889362"/>
            <a:ext cx="4215780" cy="2985448"/>
          </a:xfrm>
          <a:prstGeom prst="rect">
            <a:avLst/>
          </a:prstGeom>
        </p:spPr>
      </p:pic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CEC72AB2-2C2B-595D-DAA1-534A7DA2E401}"/>
              </a:ext>
            </a:extLst>
          </p:cNvPr>
          <p:cNvSpPr/>
          <p:nvPr/>
        </p:nvSpPr>
        <p:spPr>
          <a:xfrm>
            <a:off x="6312733" y="2212826"/>
            <a:ext cx="318843" cy="338201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21FDCB-D754-91BA-4481-902246845BE6}"/>
              </a:ext>
            </a:extLst>
          </p:cNvPr>
          <p:cNvSpPr/>
          <p:nvPr/>
        </p:nvSpPr>
        <p:spPr>
          <a:xfrm rot="19708725">
            <a:off x="565538" y="3359194"/>
            <a:ext cx="1856510" cy="321669"/>
          </a:xfrm>
          <a:prstGeom prst="ellipse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3AAB-7E87-4A2A-A31F-68C713863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39" y="78854"/>
            <a:ext cx="8229600" cy="572700"/>
          </a:xfrm>
        </p:spPr>
        <p:txBody>
          <a:bodyPr/>
          <a:lstStyle/>
          <a:p>
            <a:pPr algn="l"/>
            <a:r>
              <a:rPr lang="en-GB"/>
              <a:t>Potential cities with nearest average distance to NBA cities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F79C7-C5FA-E0A8-C088-F2D61C4E6F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5" name="Picture 4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E710CC8-E7E1-078F-8BCD-1441EA29A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9" y="946813"/>
            <a:ext cx="4197179" cy="4000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98F0A-81A4-50B3-E7DD-8B7D06BFB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485" y="695180"/>
            <a:ext cx="4046604" cy="4166835"/>
          </a:xfrm>
          <a:prstGeom prst="rect">
            <a:avLst/>
          </a:prstGeom>
        </p:spPr>
      </p:pic>
      <p:pic>
        <p:nvPicPr>
          <p:cNvPr id="4" name="Picture 3" descr="A logo of a basketball player&#10;&#10;Description automatically generated">
            <a:extLst>
              <a:ext uri="{FF2B5EF4-FFF2-40B4-BE49-F238E27FC236}">
                <a16:creationId xmlns:a16="http://schemas.microsoft.com/office/drawing/2014/main" id="{A72B4CD3-CF70-5C46-0005-88FA9CB68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47"/>
          <a:stretch/>
        </p:blipFill>
        <p:spPr>
          <a:xfrm>
            <a:off x="8066347" y="111698"/>
            <a:ext cx="1539449" cy="777359"/>
          </a:xfrm>
          <a:prstGeom prst="rect">
            <a:avLst/>
          </a:prstGeom>
        </p:spPr>
      </p:pic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199D0CA3-A706-C855-DFF2-F15AA0B40989}"/>
              </a:ext>
            </a:extLst>
          </p:cNvPr>
          <p:cNvSpPr/>
          <p:nvPr/>
        </p:nvSpPr>
        <p:spPr>
          <a:xfrm>
            <a:off x="487508" y="1842889"/>
            <a:ext cx="411480" cy="2926080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DBCD25C9-E5F7-3742-4E17-7C4B212AABC5}"/>
              </a:ext>
            </a:extLst>
          </p:cNvPr>
          <p:cNvSpPr/>
          <p:nvPr/>
        </p:nvSpPr>
        <p:spPr>
          <a:xfrm>
            <a:off x="5000263" y="1338872"/>
            <a:ext cx="320040" cy="3216382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17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8"/>
          <p:cNvSpPr txBox="1">
            <a:spLocks noGrp="1"/>
          </p:cNvSpPr>
          <p:nvPr>
            <p:ph type="title"/>
          </p:nvPr>
        </p:nvSpPr>
        <p:spPr>
          <a:xfrm>
            <a:off x="49100" y="9851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200"/>
              <a:t>Shortlisting Teams</a:t>
            </a:r>
            <a:endParaRPr lang="en-US" sz="2200"/>
          </a:p>
        </p:txBody>
      </p:sp>
      <p:graphicFrame>
        <p:nvGraphicFramePr>
          <p:cNvPr id="1170" name="Google Shape;1170;p28"/>
          <p:cNvGraphicFramePr/>
          <p:nvPr>
            <p:extLst>
              <p:ext uri="{D42A27DB-BD31-4B8C-83A1-F6EECF244321}">
                <p14:modId xmlns:p14="http://schemas.microsoft.com/office/powerpoint/2010/main" val="485900837"/>
              </p:ext>
            </p:extLst>
          </p:nvPr>
        </p:nvGraphicFramePr>
        <p:xfrm>
          <a:off x="604218" y="2004318"/>
          <a:ext cx="8025259" cy="2101297"/>
        </p:xfrm>
        <a:graphic>
          <a:graphicData uri="http://schemas.openxmlformats.org/drawingml/2006/table">
            <a:tbl>
              <a:tblPr>
                <a:noFill/>
                <a:tableStyleId>{6149ABCF-6C63-4D1F-AEE5-BD9543405A8C}</a:tableStyleId>
              </a:tblPr>
              <a:tblGrid>
                <a:gridCol w="124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080">
                  <a:extLst>
                    <a:ext uri="{9D8B030D-6E8A-4147-A177-3AD203B41FA5}">
                      <a16:colId xmlns:a16="http://schemas.microsoft.com/office/drawing/2014/main" val="901949813"/>
                    </a:ext>
                  </a:extLst>
                </a:gridCol>
                <a:gridCol w="1168181">
                  <a:extLst>
                    <a:ext uri="{9D8B030D-6E8A-4147-A177-3AD203B41FA5}">
                      <a16:colId xmlns:a16="http://schemas.microsoft.com/office/drawing/2014/main" val="1292114660"/>
                    </a:ext>
                  </a:extLst>
                </a:gridCol>
                <a:gridCol w="1234745">
                  <a:extLst>
                    <a:ext uri="{9D8B030D-6E8A-4147-A177-3AD203B41FA5}">
                      <a16:colId xmlns:a16="http://schemas.microsoft.com/office/drawing/2014/main" val="2425507193"/>
                    </a:ext>
                  </a:extLst>
                </a:gridCol>
              </a:tblGrid>
              <a:tr h="1159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Population &gt; 932,759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Age Median &lt;40</a:t>
                      </a:r>
                      <a:endParaRPr lang="en-US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Household Income Median &gt;48,000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Rent Median &gt;1000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Poverty &lt;20</a:t>
                      </a:r>
                      <a:endParaRPr lang="en-US"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Race Multiple &gt;5 and White &lt;58.8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Culture &amp; Infrastructure+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Machine Learning Evaluation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1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26 Cities 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22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20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18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17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11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71" name="Google Shape;1171;p28"/>
          <p:cNvGrpSpPr/>
          <p:nvPr/>
        </p:nvGrpSpPr>
        <p:grpSpPr>
          <a:xfrm flipH="1">
            <a:off x="363739" y="814110"/>
            <a:ext cx="1102865" cy="1202324"/>
            <a:chOff x="6094201" y="1327050"/>
            <a:chExt cx="2592601" cy="3403376"/>
          </a:xfrm>
        </p:grpSpPr>
        <p:sp>
          <p:nvSpPr>
            <p:cNvPr id="1172" name="Google Shape;1172;p28"/>
            <p:cNvSpPr/>
            <p:nvPr/>
          </p:nvSpPr>
          <p:spPr>
            <a:xfrm>
              <a:off x="6210479" y="2791941"/>
              <a:ext cx="430636" cy="430505"/>
            </a:xfrm>
            <a:custGeom>
              <a:avLst/>
              <a:gdLst/>
              <a:ahLst/>
              <a:cxnLst/>
              <a:rect l="l" t="t" r="r" b="b"/>
              <a:pathLst>
                <a:path w="2948" h="2947" extrusionOk="0">
                  <a:moveTo>
                    <a:pt x="2947" y="1472"/>
                  </a:moveTo>
                  <a:cubicBezTo>
                    <a:pt x="2947" y="1835"/>
                    <a:pt x="2813" y="2172"/>
                    <a:pt x="2597" y="2428"/>
                  </a:cubicBezTo>
                  <a:cubicBezTo>
                    <a:pt x="2584" y="2441"/>
                    <a:pt x="2571" y="2458"/>
                    <a:pt x="2558" y="2471"/>
                  </a:cubicBezTo>
                  <a:cubicBezTo>
                    <a:pt x="2329" y="2722"/>
                    <a:pt x="2013" y="2891"/>
                    <a:pt x="1658" y="2934"/>
                  </a:cubicBezTo>
                  <a:cubicBezTo>
                    <a:pt x="1636" y="2938"/>
                    <a:pt x="1615" y="2938"/>
                    <a:pt x="1593" y="2938"/>
                  </a:cubicBezTo>
                  <a:lnTo>
                    <a:pt x="1593" y="2938"/>
                  </a:lnTo>
                  <a:cubicBezTo>
                    <a:pt x="1554" y="2943"/>
                    <a:pt x="1515" y="2947"/>
                    <a:pt x="1476" y="2947"/>
                  </a:cubicBezTo>
                  <a:cubicBezTo>
                    <a:pt x="966" y="2947"/>
                    <a:pt x="516" y="2687"/>
                    <a:pt x="252" y="2294"/>
                  </a:cubicBezTo>
                  <a:cubicBezTo>
                    <a:pt x="243" y="2276"/>
                    <a:pt x="230" y="2263"/>
                    <a:pt x="222" y="2246"/>
                  </a:cubicBezTo>
                  <a:cubicBezTo>
                    <a:pt x="83" y="2021"/>
                    <a:pt x="1" y="1757"/>
                    <a:pt x="1" y="1472"/>
                  </a:cubicBezTo>
                  <a:cubicBezTo>
                    <a:pt x="1" y="1407"/>
                    <a:pt x="5" y="1346"/>
                    <a:pt x="14" y="1286"/>
                  </a:cubicBezTo>
                  <a:cubicBezTo>
                    <a:pt x="18" y="1264"/>
                    <a:pt x="18" y="1242"/>
                    <a:pt x="23" y="1221"/>
                  </a:cubicBezTo>
                  <a:cubicBezTo>
                    <a:pt x="66" y="965"/>
                    <a:pt x="174" y="736"/>
                    <a:pt x="334" y="546"/>
                  </a:cubicBezTo>
                  <a:cubicBezTo>
                    <a:pt x="343" y="528"/>
                    <a:pt x="356" y="515"/>
                    <a:pt x="369" y="502"/>
                  </a:cubicBezTo>
                  <a:cubicBezTo>
                    <a:pt x="637" y="195"/>
                    <a:pt x="1035" y="1"/>
                    <a:pt x="1476" y="1"/>
                  </a:cubicBezTo>
                  <a:cubicBezTo>
                    <a:pt x="1537" y="1"/>
                    <a:pt x="1597" y="5"/>
                    <a:pt x="1658" y="14"/>
                  </a:cubicBezTo>
                  <a:cubicBezTo>
                    <a:pt x="1680" y="14"/>
                    <a:pt x="1701" y="18"/>
                    <a:pt x="1723" y="22"/>
                  </a:cubicBezTo>
                  <a:lnTo>
                    <a:pt x="1723" y="22"/>
                  </a:lnTo>
                  <a:cubicBezTo>
                    <a:pt x="2008" y="70"/>
                    <a:pt x="2264" y="200"/>
                    <a:pt x="2467" y="386"/>
                  </a:cubicBezTo>
                  <a:cubicBezTo>
                    <a:pt x="2480" y="399"/>
                    <a:pt x="2497" y="412"/>
                    <a:pt x="2510" y="425"/>
                  </a:cubicBezTo>
                  <a:cubicBezTo>
                    <a:pt x="2709" y="619"/>
                    <a:pt x="2852" y="874"/>
                    <a:pt x="2913" y="1160"/>
                  </a:cubicBezTo>
                  <a:cubicBezTo>
                    <a:pt x="2917" y="1177"/>
                    <a:pt x="2921" y="1199"/>
                    <a:pt x="2926" y="1216"/>
                  </a:cubicBezTo>
                  <a:cubicBezTo>
                    <a:pt x="2939" y="1298"/>
                    <a:pt x="2947" y="1385"/>
                    <a:pt x="29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6212378" y="2793840"/>
              <a:ext cx="425524" cy="427437"/>
            </a:xfrm>
            <a:custGeom>
              <a:avLst/>
              <a:gdLst/>
              <a:ahLst/>
              <a:cxnLst/>
              <a:rect l="l" t="t" r="r" b="b"/>
              <a:pathLst>
                <a:path w="2913" h="2926" extrusionOk="0">
                  <a:moveTo>
                    <a:pt x="2073" y="1865"/>
                  </a:moveTo>
                  <a:cubicBezTo>
                    <a:pt x="2013" y="1748"/>
                    <a:pt x="1969" y="1619"/>
                    <a:pt x="1952" y="1489"/>
                  </a:cubicBezTo>
                  <a:cubicBezTo>
                    <a:pt x="2073" y="1467"/>
                    <a:pt x="2199" y="1441"/>
                    <a:pt x="2320" y="1411"/>
                  </a:cubicBezTo>
                  <a:cubicBezTo>
                    <a:pt x="2523" y="1359"/>
                    <a:pt x="2722" y="1290"/>
                    <a:pt x="2913" y="1203"/>
                  </a:cubicBezTo>
                  <a:cubicBezTo>
                    <a:pt x="2908" y="1186"/>
                    <a:pt x="2904" y="1164"/>
                    <a:pt x="2900" y="1147"/>
                  </a:cubicBezTo>
                  <a:cubicBezTo>
                    <a:pt x="2597" y="1281"/>
                    <a:pt x="2272" y="1376"/>
                    <a:pt x="1944" y="1433"/>
                  </a:cubicBezTo>
                  <a:cubicBezTo>
                    <a:pt x="1939" y="1389"/>
                    <a:pt x="1939" y="1350"/>
                    <a:pt x="1939" y="1307"/>
                  </a:cubicBezTo>
                  <a:cubicBezTo>
                    <a:pt x="1948" y="1108"/>
                    <a:pt x="2030" y="922"/>
                    <a:pt x="2147" y="758"/>
                  </a:cubicBezTo>
                  <a:cubicBezTo>
                    <a:pt x="2246" y="628"/>
                    <a:pt x="2368" y="515"/>
                    <a:pt x="2497" y="412"/>
                  </a:cubicBezTo>
                  <a:cubicBezTo>
                    <a:pt x="2484" y="399"/>
                    <a:pt x="2471" y="386"/>
                    <a:pt x="2454" y="373"/>
                  </a:cubicBezTo>
                  <a:cubicBezTo>
                    <a:pt x="2186" y="593"/>
                    <a:pt x="1944" y="857"/>
                    <a:pt x="1892" y="1216"/>
                  </a:cubicBezTo>
                  <a:cubicBezTo>
                    <a:pt x="1883" y="1294"/>
                    <a:pt x="1883" y="1368"/>
                    <a:pt x="1887" y="1441"/>
                  </a:cubicBezTo>
                  <a:cubicBezTo>
                    <a:pt x="1835" y="1450"/>
                    <a:pt x="1783" y="1454"/>
                    <a:pt x="1732" y="1463"/>
                  </a:cubicBezTo>
                  <a:cubicBezTo>
                    <a:pt x="1558" y="1480"/>
                    <a:pt x="1385" y="1489"/>
                    <a:pt x="1212" y="1484"/>
                  </a:cubicBezTo>
                  <a:cubicBezTo>
                    <a:pt x="1217" y="1143"/>
                    <a:pt x="1295" y="801"/>
                    <a:pt x="1433" y="489"/>
                  </a:cubicBezTo>
                  <a:cubicBezTo>
                    <a:pt x="1507" y="316"/>
                    <a:pt x="1602" y="156"/>
                    <a:pt x="1710" y="9"/>
                  </a:cubicBezTo>
                  <a:cubicBezTo>
                    <a:pt x="1688" y="5"/>
                    <a:pt x="1667" y="1"/>
                    <a:pt x="1645" y="1"/>
                  </a:cubicBezTo>
                  <a:cubicBezTo>
                    <a:pt x="1416" y="316"/>
                    <a:pt x="1260" y="688"/>
                    <a:pt x="1195" y="1078"/>
                  </a:cubicBezTo>
                  <a:cubicBezTo>
                    <a:pt x="1173" y="1212"/>
                    <a:pt x="1160" y="1346"/>
                    <a:pt x="1156" y="1484"/>
                  </a:cubicBezTo>
                  <a:cubicBezTo>
                    <a:pt x="1009" y="1480"/>
                    <a:pt x="862" y="1467"/>
                    <a:pt x="719" y="1441"/>
                  </a:cubicBezTo>
                  <a:cubicBezTo>
                    <a:pt x="728" y="1151"/>
                    <a:pt x="624" y="861"/>
                    <a:pt x="460" y="624"/>
                  </a:cubicBezTo>
                  <a:cubicBezTo>
                    <a:pt x="425" y="576"/>
                    <a:pt x="390" y="533"/>
                    <a:pt x="356" y="489"/>
                  </a:cubicBezTo>
                  <a:cubicBezTo>
                    <a:pt x="343" y="502"/>
                    <a:pt x="330" y="515"/>
                    <a:pt x="321" y="533"/>
                  </a:cubicBezTo>
                  <a:cubicBezTo>
                    <a:pt x="455" y="697"/>
                    <a:pt x="563" y="883"/>
                    <a:pt x="620" y="1091"/>
                  </a:cubicBezTo>
                  <a:cubicBezTo>
                    <a:pt x="650" y="1203"/>
                    <a:pt x="667" y="1320"/>
                    <a:pt x="663" y="1433"/>
                  </a:cubicBezTo>
                  <a:cubicBezTo>
                    <a:pt x="572" y="1420"/>
                    <a:pt x="486" y="1402"/>
                    <a:pt x="399" y="1381"/>
                  </a:cubicBezTo>
                  <a:cubicBezTo>
                    <a:pt x="265" y="1346"/>
                    <a:pt x="122" y="1294"/>
                    <a:pt x="10" y="1208"/>
                  </a:cubicBezTo>
                  <a:cubicBezTo>
                    <a:pt x="5" y="1229"/>
                    <a:pt x="5" y="1251"/>
                    <a:pt x="1" y="1273"/>
                  </a:cubicBezTo>
                  <a:cubicBezTo>
                    <a:pt x="83" y="1329"/>
                    <a:pt x="178" y="1372"/>
                    <a:pt x="274" y="1402"/>
                  </a:cubicBezTo>
                  <a:cubicBezTo>
                    <a:pt x="399" y="1441"/>
                    <a:pt x="529" y="1472"/>
                    <a:pt x="659" y="1489"/>
                  </a:cubicBezTo>
                  <a:cubicBezTo>
                    <a:pt x="654" y="1549"/>
                    <a:pt x="646" y="1610"/>
                    <a:pt x="628" y="1666"/>
                  </a:cubicBezTo>
                  <a:cubicBezTo>
                    <a:pt x="576" y="1861"/>
                    <a:pt x="460" y="2025"/>
                    <a:pt x="308" y="2155"/>
                  </a:cubicBezTo>
                  <a:cubicBezTo>
                    <a:pt x="278" y="2185"/>
                    <a:pt x="243" y="2207"/>
                    <a:pt x="209" y="2233"/>
                  </a:cubicBezTo>
                  <a:cubicBezTo>
                    <a:pt x="217" y="2250"/>
                    <a:pt x="230" y="2263"/>
                    <a:pt x="239" y="2281"/>
                  </a:cubicBezTo>
                  <a:cubicBezTo>
                    <a:pt x="421" y="2146"/>
                    <a:pt x="572" y="1986"/>
                    <a:pt x="654" y="1766"/>
                  </a:cubicBezTo>
                  <a:cubicBezTo>
                    <a:pt x="689" y="1679"/>
                    <a:pt x="706" y="1588"/>
                    <a:pt x="715" y="1497"/>
                  </a:cubicBezTo>
                  <a:cubicBezTo>
                    <a:pt x="788" y="1510"/>
                    <a:pt x="862" y="1515"/>
                    <a:pt x="931" y="1523"/>
                  </a:cubicBezTo>
                  <a:cubicBezTo>
                    <a:pt x="1009" y="1532"/>
                    <a:pt x="1083" y="1536"/>
                    <a:pt x="1156" y="1536"/>
                  </a:cubicBezTo>
                  <a:cubicBezTo>
                    <a:pt x="1160" y="1874"/>
                    <a:pt x="1230" y="2207"/>
                    <a:pt x="1364" y="2519"/>
                  </a:cubicBezTo>
                  <a:cubicBezTo>
                    <a:pt x="1424" y="2661"/>
                    <a:pt x="1498" y="2795"/>
                    <a:pt x="1580" y="2925"/>
                  </a:cubicBezTo>
                  <a:lnTo>
                    <a:pt x="1580" y="2925"/>
                  </a:lnTo>
                  <a:cubicBezTo>
                    <a:pt x="1602" y="2925"/>
                    <a:pt x="1623" y="2925"/>
                    <a:pt x="1645" y="2921"/>
                  </a:cubicBezTo>
                  <a:cubicBezTo>
                    <a:pt x="1437" y="2609"/>
                    <a:pt x="1299" y="2259"/>
                    <a:pt x="1243" y="1891"/>
                  </a:cubicBezTo>
                  <a:cubicBezTo>
                    <a:pt x="1225" y="1774"/>
                    <a:pt x="1212" y="1658"/>
                    <a:pt x="1212" y="1541"/>
                  </a:cubicBezTo>
                  <a:cubicBezTo>
                    <a:pt x="1442" y="1545"/>
                    <a:pt x="1671" y="1532"/>
                    <a:pt x="1896" y="1497"/>
                  </a:cubicBezTo>
                  <a:cubicBezTo>
                    <a:pt x="1939" y="1800"/>
                    <a:pt x="2108" y="2082"/>
                    <a:pt x="2333" y="2289"/>
                  </a:cubicBezTo>
                  <a:cubicBezTo>
                    <a:pt x="2402" y="2350"/>
                    <a:pt x="2471" y="2406"/>
                    <a:pt x="2545" y="2458"/>
                  </a:cubicBezTo>
                  <a:cubicBezTo>
                    <a:pt x="2558" y="2445"/>
                    <a:pt x="2571" y="2428"/>
                    <a:pt x="2584" y="2415"/>
                  </a:cubicBezTo>
                  <a:cubicBezTo>
                    <a:pt x="2376" y="2272"/>
                    <a:pt x="2194" y="2095"/>
                    <a:pt x="2073" y="1865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6777410" y="2977754"/>
              <a:ext cx="738276" cy="1636416"/>
            </a:xfrm>
            <a:custGeom>
              <a:avLst/>
              <a:gdLst/>
              <a:ahLst/>
              <a:cxnLst/>
              <a:rect l="l" t="t" r="r" b="b"/>
              <a:pathLst>
                <a:path w="5054" h="11202" extrusionOk="0">
                  <a:moveTo>
                    <a:pt x="5054" y="983"/>
                  </a:moveTo>
                  <a:lnTo>
                    <a:pt x="4115" y="2389"/>
                  </a:lnTo>
                  <a:cubicBezTo>
                    <a:pt x="3267" y="3483"/>
                    <a:pt x="2376" y="4686"/>
                    <a:pt x="1545" y="5824"/>
                  </a:cubicBezTo>
                  <a:lnTo>
                    <a:pt x="1316" y="9397"/>
                  </a:lnTo>
                  <a:lnTo>
                    <a:pt x="1216" y="10959"/>
                  </a:lnTo>
                  <a:cubicBezTo>
                    <a:pt x="1216" y="10959"/>
                    <a:pt x="749" y="11202"/>
                    <a:pt x="381" y="10968"/>
                  </a:cubicBezTo>
                  <a:lnTo>
                    <a:pt x="265" y="9354"/>
                  </a:lnTo>
                  <a:lnTo>
                    <a:pt x="44" y="6218"/>
                  </a:lnTo>
                  <a:cubicBezTo>
                    <a:pt x="1" y="5616"/>
                    <a:pt x="144" y="5015"/>
                    <a:pt x="455" y="4496"/>
                  </a:cubicBezTo>
                  <a:cubicBezTo>
                    <a:pt x="2203" y="1593"/>
                    <a:pt x="3427" y="1"/>
                    <a:pt x="3427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6592329" y="4578646"/>
              <a:ext cx="375419" cy="151780"/>
            </a:xfrm>
            <a:custGeom>
              <a:avLst/>
              <a:gdLst/>
              <a:ahLst/>
              <a:cxnLst/>
              <a:rect l="l" t="t" r="r" b="b"/>
              <a:pathLst>
                <a:path w="2570" h="1039" extrusionOk="0">
                  <a:moveTo>
                    <a:pt x="2566" y="705"/>
                  </a:moveTo>
                  <a:cubicBezTo>
                    <a:pt x="2566" y="814"/>
                    <a:pt x="2557" y="883"/>
                    <a:pt x="2557" y="883"/>
                  </a:cubicBezTo>
                  <a:cubicBezTo>
                    <a:pt x="2557" y="883"/>
                    <a:pt x="1350" y="1039"/>
                    <a:pt x="0" y="879"/>
                  </a:cubicBezTo>
                  <a:cubicBezTo>
                    <a:pt x="0" y="809"/>
                    <a:pt x="13" y="749"/>
                    <a:pt x="43" y="701"/>
                  </a:cubicBezTo>
                  <a:cubicBezTo>
                    <a:pt x="242" y="342"/>
                    <a:pt x="1103" y="398"/>
                    <a:pt x="1648" y="9"/>
                  </a:cubicBezTo>
                  <a:lnTo>
                    <a:pt x="2488" y="0"/>
                  </a:lnTo>
                  <a:cubicBezTo>
                    <a:pt x="2566" y="234"/>
                    <a:pt x="2570" y="519"/>
                    <a:pt x="2566" y="705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6592329" y="4681048"/>
              <a:ext cx="374835" cy="49376"/>
            </a:xfrm>
            <a:custGeom>
              <a:avLst/>
              <a:gdLst/>
              <a:ahLst/>
              <a:cxnLst/>
              <a:rect l="l" t="t" r="r" b="b"/>
              <a:pathLst>
                <a:path w="2566" h="338" extrusionOk="0">
                  <a:moveTo>
                    <a:pt x="2566" y="4"/>
                  </a:moveTo>
                  <a:cubicBezTo>
                    <a:pt x="2566" y="113"/>
                    <a:pt x="2557" y="182"/>
                    <a:pt x="2557" y="182"/>
                  </a:cubicBezTo>
                  <a:cubicBezTo>
                    <a:pt x="2557" y="182"/>
                    <a:pt x="1350" y="338"/>
                    <a:pt x="0" y="178"/>
                  </a:cubicBezTo>
                  <a:cubicBezTo>
                    <a:pt x="0" y="108"/>
                    <a:pt x="13" y="48"/>
                    <a:pt x="43" y="0"/>
                  </a:cubicBezTo>
                  <a:cubicBezTo>
                    <a:pt x="878" y="87"/>
                    <a:pt x="1726" y="87"/>
                    <a:pt x="2566" y="4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6737677" y="4624807"/>
              <a:ext cx="22204" cy="21620"/>
            </a:xfrm>
            <a:custGeom>
              <a:avLst/>
              <a:gdLst/>
              <a:ahLst/>
              <a:cxnLst/>
              <a:rect l="l" t="t" r="r" b="b"/>
              <a:pathLst>
                <a:path w="152" h="148" extrusionOk="0">
                  <a:moveTo>
                    <a:pt x="139" y="87"/>
                  </a:moveTo>
                  <a:cubicBezTo>
                    <a:pt x="113" y="61"/>
                    <a:pt x="87" y="35"/>
                    <a:pt x="61" y="13"/>
                  </a:cubicBezTo>
                  <a:cubicBezTo>
                    <a:pt x="56" y="4"/>
                    <a:pt x="48" y="0"/>
                    <a:pt x="35" y="0"/>
                  </a:cubicBezTo>
                  <a:cubicBezTo>
                    <a:pt x="26" y="0"/>
                    <a:pt x="18" y="4"/>
                    <a:pt x="13" y="13"/>
                  </a:cubicBezTo>
                  <a:cubicBezTo>
                    <a:pt x="5" y="17"/>
                    <a:pt x="0" y="26"/>
                    <a:pt x="0" y="39"/>
                  </a:cubicBezTo>
                  <a:cubicBezTo>
                    <a:pt x="0" y="48"/>
                    <a:pt x="5" y="56"/>
                    <a:pt x="13" y="65"/>
                  </a:cubicBezTo>
                  <a:cubicBezTo>
                    <a:pt x="35" y="87"/>
                    <a:pt x="61" y="113"/>
                    <a:pt x="87" y="134"/>
                  </a:cubicBezTo>
                  <a:cubicBezTo>
                    <a:pt x="95" y="143"/>
                    <a:pt x="104" y="147"/>
                    <a:pt x="113" y="147"/>
                  </a:cubicBezTo>
                  <a:cubicBezTo>
                    <a:pt x="121" y="147"/>
                    <a:pt x="134" y="143"/>
                    <a:pt x="139" y="134"/>
                  </a:cubicBezTo>
                  <a:cubicBezTo>
                    <a:pt x="147" y="130"/>
                    <a:pt x="152" y="121"/>
                    <a:pt x="147" y="108"/>
                  </a:cubicBezTo>
                  <a:cubicBezTo>
                    <a:pt x="147" y="100"/>
                    <a:pt x="147" y="91"/>
                    <a:pt x="139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6760319" y="4616480"/>
              <a:ext cx="26148" cy="22935"/>
            </a:xfrm>
            <a:custGeom>
              <a:avLst/>
              <a:gdLst/>
              <a:ahLst/>
              <a:cxnLst/>
              <a:rect l="l" t="t" r="r" b="b"/>
              <a:pathLst>
                <a:path w="179" h="157" extrusionOk="0">
                  <a:moveTo>
                    <a:pt x="165" y="92"/>
                  </a:moveTo>
                  <a:cubicBezTo>
                    <a:pt x="131" y="66"/>
                    <a:pt x="96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lnTo>
                    <a:pt x="113" y="144"/>
                  </a:lnTo>
                  <a:cubicBezTo>
                    <a:pt x="122" y="152"/>
                    <a:pt x="131" y="157"/>
                    <a:pt x="139" y="157"/>
                  </a:cubicBezTo>
                  <a:cubicBezTo>
                    <a:pt x="148" y="157"/>
                    <a:pt x="161" y="152"/>
                    <a:pt x="165" y="144"/>
                  </a:cubicBezTo>
                  <a:cubicBezTo>
                    <a:pt x="174" y="139"/>
                    <a:pt x="178" y="126"/>
                    <a:pt x="178" y="118"/>
                  </a:cubicBezTo>
                  <a:cubicBezTo>
                    <a:pt x="174" y="109"/>
                    <a:pt x="174" y="100"/>
                    <a:pt x="165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6787490" y="4608300"/>
              <a:ext cx="24833" cy="2293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57" y="91"/>
                  </a:moveTo>
                  <a:cubicBezTo>
                    <a:pt x="126" y="65"/>
                    <a:pt x="92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cubicBezTo>
                    <a:pt x="44" y="87"/>
                    <a:pt x="75" y="117"/>
                    <a:pt x="105" y="143"/>
                  </a:cubicBezTo>
                  <a:cubicBezTo>
                    <a:pt x="113" y="152"/>
                    <a:pt x="122" y="156"/>
                    <a:pt x="131" y="156"/>
                  </a:cubicBezTo>
                  <a:cubicBezTo>
                    <a:pt x="139" y="156"/>
                    <a:pt x="152" y="152"/>
                    <a:pt x="157" y="143"/>
                  </a:cubicBezTo>
                  <a:cubicBezTo>
                    <a:pt x="161" y="135"/>
                    <a:pt x="170" y="126"/>
                    <a:pt x="165" y="117"/>
                  </a:cubicBezTo>
                  <a:cubicBezTo>
                    <a:pt x="165" y="109"/>
                    <a:pt x="165" y="100"/>
                    <a:pt x="157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6810278" y="4598220"/>
              <a:ext cx="25417" cy="22935"/>
            </a:xfrm>
            <a:custGeom>
              <a:avLst/>
              <a:gdLst/>
              <a:ahLst/>
              <a:cxnLst/>
              <a:rect l="l" t="t" r="r" b="b"/>
              <a:pathLst>
                <a:path w="174" h="157" extrusionOk="0">
                  <a:moveTo>
                    <a:pt x="161" y="96"/>
                  </a:moveTo>
                  <a:cubicBezTo>
                    <a:pt x="131" y="65"/>
                    <a:pt x="96" y="39"/>
                    <a:pt x="66" y="9"/>
                  </a:cubicBezTo>
                  <a:cubicBezTo>
                    <a:pt x="61" y="0"/>
                    <a:pt x="48" y="0"/>
                    <a:pt x="40" y="0"/>
                  </a:cubicBezTo>
                  <a:cubicBezTo>
                    <a:pt x="31" y="0"/>
                    <a:pt x="22" y="0"/>
                    <a:pt x="14" y="9"/>
                  </a:cubicBezTo>
                  <a:cubicBezTo>
                    <a:pt x="1" y="22"/>
                    <a:pt x="1" y="48"/>
                    <a:pt x="14" y="61"/>
                  </a:cubicBezTo>
                  <a:cubicBezTo>
                    <a:pt x="48" y="91"/>
                    <a:pt x="79" y="117"/>
                    <a:pt x="109" y="147"/>
                  </a:cubicBezTo>
                  <a:cubicBezTo>
                    <a:pt x="118" y="156"/>
                    <a:pt x="126" y="156"/>
                    <a:pt x="135" y="156"/>
                  </a:cubicBezTo>
                  <a:cubicBezTo>
                    <a:pt x="144" y="156"/>
                    <a:pt x="152" y="156"/>
                    <a:pt x="161" y="147"/>
                  </a:cubicBezTo>
                  <a:cubicBezTo>
                    <a:pt x="174" y="134"/>
                    <a:pt x="174" y="109"/>
                    <a:pt x="16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6815975" y="4344187"/>
              <a:ext cx="153674" cy="269960"/>
            </a:xfrm>
            <a:custGeom>
              <a:avLst/>
              <a:gdLst/>
              <a:ahLst/>
              <a:cxnLst/>
              <a:rect l="l" t="t" r="r" b="b"/>
              <a:pathLst>
                <a:path w="1052" h="1848" extrusionOk="0">
                  <a:moveTo>
                    <a:pt x="1052" y="43"/>
                  </a:moveTo>
                  <a:lnTo>
                    <a:pt x="952" y="1605"/>
                  </a:lnTo>
                  <a:cubicBezTo>
                    <a:pt x="952" y="1605"/>
                    <a:pt x="485" y="1848"/>
                    <a:pt x="117" y="1614"/>
                  </a:cubicBezTo>
                  <a:lnTo>
                    <a:pt x="1" y="0"/>
                  </a:lnTo>
                  <a:cubicBezTo>
                    <a:pt x="351" y="17"/>
                    <a:pt x="702" y="30"/>
                    <a:pt x="1052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7552942" y="2992362"/>
              <a:ext cx="1022104" cy="1422697"/>
            </a:xfrm>
            <a:custGeom>
              <a:avLst/>
              <a:gdLst/>
              <a:ahLst/>
              <a:cxnLst/>
              <a:rect l="l" t="t" r="r" b="b"/>
              <a:pathLst>
                <a:path w="6997" h="9739" extrusionOk="0">
                  <a:moveTo>
                    <a:pt x="6996" y="9047"/>
                  </a:moveTo>
                  <a:cubicBezTo>
                    <a:pt x="6996" y="9047"/>
                    <a:pt x="6927" y="9570"/>
                    <a:pt x="6529" y="9739"/>
                  </a:cubicBezTo>
                  <a:lnTo>
                    <a:pt x="5105" y="8878"/>
                  </a:lnTo>
                  <a:lnTo>
                    <a:pt x="2103" y="7069"/>
                  </a:lnTo>
                  <a:cubicBezTo>
                    <a:pt x="1701" y="6827"/>
                    <a:pt x="1406" y="6438"/>
                    <a:pt x="1277" y="5983"/>
                  </a:cubicBezTo>
                  <a:cubicBezTo>
                    <a:pt x="316" y="2609"/>
                    <a:pt x="0" y="493"/>
                    <a:pt x="0" y="493"/>
                  </a:cubicBezTo>
                  <a:lnTo>
                    <a:pt x="1744" y="0"/>
                  </a:lnTo>
                  <a:lnTo>
                    <a:pt x="2211" y="1622"/>
                  </a:lnTo>
                  <a:cubicBezTo>
                    <a:pt x="2436" y="2990"/>
                    <a:pt x="2704" y="4465"/>
                    <a:pt x="2968" y="5845"/>
                  </a:cubicBezTo>
                  <a:lnTo>
                    <a:pt x="5698" y="8017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8429413" y="4313218"/>
              <a:ext cx="257389" cy="371780"/>
            </a:xfrm>
            <a:custGeom>
              <a:avLst/>
              <a:gdLst/>
              <a:ahLst/>
              <a:cxnLst/>
              <a:rect l="l" t="t" r="r" b="b"/>
              <a:pathLst>
                <a:path w="1762" h="2545" extrusionOk="0">
                  <a:moveTo>
                    <a:pt x="1619" y="338"/>
                  </a:moveTo>
                  <a:cubicBezTo>
                    <a:pt x="1710" y="403"/>
                    <a:pt x="1762" y="450"/>
                    <a:pt x="1762" y="450"/>
                  </a:cubicBezTo>
                  <a:cubicBezTo>
                    <a:pt x="1762" y="450"/>
                    <a:pt x="1204" y="1527"/>
                    <a:pt x="299" y="2544"/>
                  </a:cubicBezTo>
                  <a:cubicBezTo>
                    <a:pt x="243" y="2505"/>
                    <a:pt x="204" y="2462"/>
                    <a:pt x="178" y="2410"/>
                  </a:cubicBezTo>
                  <a:cubicBezTo>
                    <a:pt x="1" y="2038"/>
                    <a:pt x="537" y="1363"/>
                    <a:pt x="529" y="697"/>
                  </a:cubicBezTo>
                  <a:lnTo>
                    <a:pt x="1000" y="0"/>
                  </a:lnTo>
                  <a:cubicBezTo>
                    <a:pt x="1234" y="69"/>
                    <a:pt x="1476" y="229"/>
                    <a:pt x="1619" y="338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8455415" y="4362447"/>
              <a:ext cx="231387" cy="322550"/>
            </a:xfrm>
            <a:custGeom>
              <a:avLst/>
              <a:gdLst/>
              <a:ahLst/>
              <a:cxnLst/>
              <a:rect l="l" t="t" r="r" b="b"/>
              <a:pathLst>
                <a:path w="1584" h="2208" extrusionOk="0">
                  <a:moveTo>
                    <a:pt x="1441" y="1"/>
                  </a:moveTo>
                  <a:cubicBezTo>
                    <a:pt x="1532" y="66"/>
                    <a:pt x="1584" y="113"/>
                    <a:pt x="1584" y="113"/>
                  </a:cubicBezTo>
                  <a:cubicBezTo>
                    <a:pt x="1584" y="113"/>
                    <a:pt x="1026" y="1190"/>
                    <a:pt x="121" y="2207"/>
                  </a:cubicBezTo>
                  <a:cubicBezTo>
                    <a:pt x="65" y="2168"/>
                    <a:pt x="26" y="2125"/>
                    <a:pt x="0" y="2073"/>
                  </a:cubicBezTo>
                  <a:cubicBezTo>
                    <a:pt x="550" y="1433"/>
                    <a:pt x="1034" y="736"/>
                    <a:pt x="1441" y="1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8490766" y="4508527"/>
              <a:ext cx="26002" cy="14608"/>
            </a:xfrm>
            <a:custGeom>
              <a:avLst/>
              <a:gdLst/>
              <a:ahLst/>
              <a:cxnLst/>
              <a:rect l="l" t="t" r="r" b="b"/>
              <a:pathLst>
                <a:path w="178" h="100" extrusionOk="0">
                  <a:moveTo>
                    <a:pt x="135" y="4"/>
                  </a:moveTo>
                  <a:cubicBezTo>
                    <a:pt x="100" y="9"/>
                    <a:pt x="66" y="17"/>
                    <a:pt x="31" y="26"/>
                  </a:cubicBezTo>
                  <a:cubicBezTo>
                    <a:pt x="22" y="26"/>
                    <a:pt x="14" y="30"/>
                    <a:pt x="9" y="39"/>
                  </a:cubicBezTo>
                  <a:cubicBezTo>
                    <a:pt x="5" y="48"/>
                    <a:pt x="1" y="56"/>
                    <a:pt x="5" y="65"/>
                  </a:cubicBezTo>
                  <a:cubicBezTo>
                    <a:pt x="5" y="78"/>
                    <a:pt x="9" y="87"/>
                    <a:pt x="18" y="91"/>
                  </a:cubicBezTo>
                  <a:cubicBezTo>
                    <a:pt x="27" y="95"/>
                    <a:pt x="35" y="100"/>
                    <a:pt x="44" y="95"/>
                  </a:cubicBezTo>
                  <a:cubicBezTo>
                    <a:pt x="79" y="91"/>
                    <a:pt x="113" y="82"/>
                    <a:pt x="148" y="74"/>
                  </a:cubicBezTo>
                  <a:cubicBezTo>
                    <a:pt x="156" y="74"/>
                    <a:pt x="165" y="69"/>
                    <a:pt x="174" y="61"/>
                  </a:cubicBezTo>
                  <a:cubicBezTo>
                    <a:pt x="178" y="52"/>
                    <a:pt x="178" y="43"/>
                    <a:pt x="178" y="35"/>
                  </a:cubicBezTo>
                  <a:cubicBezTo>
                    <a:pt x="174" y="22"/>
                    <a:pt x="169" y="13"/>
                    <a:pt x="161" y="9"/>
                  </a:cubicBezTo>
                  <a:cubicBezTo>
                    <a:pt x="156" y="4"/>
                    <a:pt x="143" y="0"/>
                    <a:pt x="13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8497048" y="4482525"/>
              <a:ext cx="29215" cy="17238"/>
            </a:xfrm>
            <a:custGeom>
              <a:avLst/>
              <a:gdLst/>
              <a:ahLst/>
              <a:cxnLst/>
              <a:rect l="l" t="t" r="r" b="b"/>
              <a:pathLst>
                <a:path w="200" h="118" extrusionOk="0">
                  <a:moveTo>
                    <a:pt x="157" y="5"/>
                  </a:moveTo>
                  <a:lnTo>
                    <a:pt x="31" y="44"/>
                  </a:lnTo>
                  <a:cubicBezTo>
                    <a:pt x="23" y="44"/>
                    <a:pt x="14" y="48"/>
                    <a:pt x="5" y="57"/>
                  </a:cubicBezTo>
                  <a:cubicBezTo>
                    <a:pt x="1" y="66"/>
                    <a:pt x="1" y="74"/>
                    <a:pt x="1" y="83"/>
                  </a:cubicBezTo>
                  <a:cubicBezTo>
                    <a:pt x="5" y="96"/>
                    <a:pt x="10" y="104"/>
                    <a:pt x="14" y="109"/>
                  </a:cubicBezTo>
                  <a:cubicBezTo>
                    <a:pt x="23" y="113"/>
                    <a:pt x="36" y="117"/>
                    <a:pt x="44" y="113"/>
                  </a:cubicBezTo>
                  <a:lnTo>
                    <a:pt x="170" y="74"/>
                  </a:lnTo>
                  <a:cubicBezTo>
                    <a:pt x="178" y="74"/>
                    <a:pt x="187" y="70"/>
                    <a:pt x="191" y="61"/>
                  </a:cubicBezTo>
                  <a:cubicBezTo>
                    <a:pt x="196" y="53"/>
                    <a:pt x="200" y="44"/>
                    <a:pt x="200" y="35"/>
                  </a:cubicBezTo>
                  <a:cubicBezTo>
                    <a:pt x="196" y="22"/>
                    <a:pt x="191" y="14"/>
                    <a:pt x="183" y="9"/>
                  </a:cubicBezTo>
                  <a:cubicBezTo>
                    <a:pt x="174" y="5"/>
                    <a:pt x="165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8505374" y="4456669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6" y="5"/>
                  </a:moveTo>
                  <a:cubicBezTo>
                    <a:pt x="113" y="13"/>
                    <a:pt x="74" y="26"/>
                    <a:pt x="35" y="35"/>
                  </a:cubicBezTo>
                  <a:cubicBezTo>
                    <a:pt x="22" y="39"/>
                    <a:pt x="13" y="44"/>
                    <a:pt x="9" y="48"/>
                  </a:cubicBezTo>
                  <a:cubicBezTo>
                    <a:pt x="4" y="57"/>
                    <a:pt x="0" y="69"/>
                    <a:pt x="4" y="78"/>
                  </a:cubicBezTo>
                  <a:cubicBezTo>
                    <a:pt x="4" y="87"/>
                    <a:pt x="9" y="95"/>
                    <a:pt x="17" y="100"/>
                  </a:cubicBezTo>
                  <a:cubicBezTo>
                    <a:pt x="26" y="104"/>
                    <a:pt x="35" y="108"/>
                    <a:pt x="48" y="104"/>
                  </a:cubicBezTo>
                  <a:cubicBezTo>
                    <a:pt x="87" y="95"/>
                    <a:pt x="126" y="87"/>
                    <a:pt x="169" y="74"/>
                  </a:cubicBezTo>
                  <a:cubicBezTo>
                    <a:pt x="178" y="74"/>
                    <a:pt x="186" y="69"/>
                    <a:pt x="191" y="61"/>
                  </a:cubicBezTo>
                  <a:cubicBezTo>
                    <a:pt x="195" y="52"/>
                    <a:pt x="199" y="44"/>
                    <a:pt x="195" y="35"/>
                  </a:cubicBezTo>
                  <a:cubicBezTo>
                    <a:pt x="195" y="22"/>
                    <a:pt x="191" y="13"/>
                    <a:pt x="182" y="9"/>
                  </a:cubicBezTo>
                  <a:cubicBezTo>
                    <a:pt x="173" y="5"/>
                    <a:pt x="165" y="0"/>
                    <a:pt x="15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8510341" y="4431981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7" y="5"/>
                  </a:moveTo>
                  <a:cubicBezTo>
                    <a:pt x="118" y="14"/>
                    <a:pt x="74" y="22"/>
                    <a:pt x="31" y="31"/>
                  </a:cubicBezTo>
                  <a:cubicBezTo>
                    <a:pt x="22" y="35"/>
                    <a:pt x="14" y="39"/>
                    <a:pt x="9" y="48"/>
                  </a:cubicBezTo>
                  <a:cubicBezTo>
                    <a:pt x="5" y="52"/>
                    <a:pt x="1" y="65"/>
                    <a:pt x="1" y="74"/>
                  </a:cubicBezTo>
                  <a:cubicBezTo>
                    <a:pt x="5" y="91"/>
                    <a:pt x="27" y="109"/>
                    <a:pt x="44" y="104"/>
                  </a:cubicBezTo>
                  <a:cubicBezTo>
                    <a:pt x="87" y="96"/>
                    <a:pt x="126" y="87"/>
                    <a:pt x="169" y="74"/>
                  </a:cubicBezTo>
                  <a:cubicBezTo>
                    <a:pt x="178" y="74"/>
                    <a:pt x="187" y="70"/>
                    <a:pt x="191" y="61"/>
                  </a:cubicBezTo>
                  <a:cubicBezTo>
                    <a:pt x="200" y="52"/>
                    <a:pt x="200" y="44"/>
                    <a:pt x="200" y="35"/>
                  </a:cubicBezTo>
                  <a:cubicBezTo>
                    <a:pt x="195" y="18"/>
                    <a:pt x="178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8298673" y="4163340"/>
              <a:ext cx="276379" cy="251700"/>
            </a:xfrm>
            <a:custGeom>
              <a:avLst/>
              <a:gdLst/>
              <a:ahLst/>
              <a:cxnLst/>
              <a:rect l="l" t="t" r="r" b="b"/>
              <a:pathLst>
                <a:path w="1892" h="1723" extrusionOk="0">
                  <a:moveTo>
                    <a:pt x="1891" y="1031"/>
                  </a:moveTo>
                  <a:cubicBezTo>
                    <a:pt x="1891" y="1031"/>
                    <a:pt x="1822" y="1554"/>
                    <a:pt x="1424" y="1723"/>
                  </a:cubicBezTo>
                  <a:lnTo>
                    <a:pt x="0" y="86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6912095" y="2897557"/>
              <a:ext cx="1091491" cy="812219"/>
            </a:xfrm>
            <a:custGeom>
              <a:avLst/>
              <a:gdLst/>
              <a:ahLst/>
              <a:cxnLst/>
              <a:rect l="l" t="t" r="r" b="b"/>
              <a:pathLst>
                <a:path w="7472" h="5560" extrusionOk="0">
                  <a:moveTo>
                    <a:pt x="7472" y="5088"/>
                  </a:moveTo>
                  <a:cubicBezTo>
                    <a:pt x="7385" y="5131"/>
                    <a:pt x="7299" y="5166"/>
                    <a:pt x="7212" y="5200"/>
                  </a:cubicBezTo>
                  <a:cubicBezTo>
                    <a:pt x="7100" y="5248"/>
                    <a:pt x="6983" y="5291"/>
                    <a:pt x="6866" y="5330"/>
                  </a:cubicBezTo>
                  <a:cubicBezTo>
                    <a:pt x="6797" y="5352"/>
                    <a:pt x="6732" y="5369"/>
                    <a:pt x="6663" y="5386"/>
                  </a:cubicBezTo>
                  <a:cubicBezTo>
                    <a:pt x="6546" y="5421"/>
                    <a:pt x="6429" y="5447"/>
                    <a:pt x="6313" y="5469"/>
                  </a:cubicBezTo>
                  <a:cubicBezTo>
                    <a:pt x="5906" y="5546"/>
                    <a:pt x="5486" y="5559"/>
                    <a:pt x="5075" y="5495"/>
                  </a:cubicBezTo>
                  <a:cubicBezTo>
                    <a:pt x="4876" y="4482"/>
                    <a:pt x="4448" y="3366"/>
                    <a:pt x="4249" y="2315"/>
                  </a:cubicBezTo>
                  <a:cubicBezTo>
                    <a:pt x="3535" y="3228"/>
                    <a:pt x="2778" y="4313"/>
                    <a:pt x="2060" y="5226"/>
                  </a:cubicBezTo>
                  <a:cubicBezTo>
                    <a:pt x="1207" y="5118"/>
                    <a:pt x="411" y="4577"/>
                    <a:pt x="0" y="3820"/>
                  </a:cubicBezTo>
                  <a:cubicBezTo>
                    <a:pt x="740" y="2821"/>
                    <a:pt x="1480" y="1817"/>
                    <a:pt x="2215" y="813"/>
                  </a:cubicBezTo>
                  <a:cubicBezTo>
                    <a:pt x="3124" y="558"/>
                    <a:pt x="4106" y="376"/>
                    <a:pt x="5062" y="199"/>
                  </a:cubicBezTo>
                  <a:cubicBezTo>
                    <a:pt x="5183" y="177"/>
                    <a:pt x="5304" y="156"/>
                    <a:pt x="5421" y="134"/>
                  </a:cubicBezTo>
                  <a:cubicBezTo>
                    <a:pt x="5486" y="126"/>
                    <a:pt x="5551" y="113"/>
                    <a:pt x="5616" y="100"/>
                  </a:cubicBezTo>
                  <a:cubicBezTo>
                    <a:pt x="5737" y="78"/>
                    <a:pt x="5858" y="56"/>
                    <a:pt x="5975" y="35"/>
                  </a:cubicBezTo>
                  <a:cubicBezTo>
                    <a:pt x="6040" y="22"/>
                    <a:pt x="6105" y="13"/>
                    <a:pt x="6170" y="0"/>
                  </a:cubicBezTo>
                  <a:cubicBezTo>
                    <a:pt x="6879" y="1739"/>
                    <a:pt x="7195" y="3288"/>
                    <a:pt x="7472" y="50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7651545" y="2917131"/>
              <a:ext cx="233870" cy="779350"/>
            </a:xfrm>
            <a:custGeom>
              <a:avLst/>
              <a:gdLst/>
              <a:ahLst/>
              <a:cxnLst/>
              <a:rect l="l" t="t" r="r" b="b"/>
              <a:pathLst>
                <a:path w="1601" h="5335" extrusionOk="0">
                  <a:moveTo>
                    <a:pt x="1601" y="5252"/>
                  </a:moveTo>
                  <a:cubicBezTo>
                    <a:pt x="1484" y="5287"/>
                    <a:pt x="1367" y="5313"/>
                    <a:pt x="1251" y="5335"/>
                  </a:cubicBezTo>
                  <a:cubicBezTo>
                    <a:pt x="1216" y="5045"/>
                    <a:pt x="1177" y="4755"/>
                    <a:pt x="1134" y="4465"/>
                  </a:cubicBezTo>
                  <a:cubicBezTo>
                    <a:pt x="900" y="2968"/>
                    <a:pt x="524" y="1493"/>
                    <a:pt x="0" y="65"/>
                  </a:cubicBezTo>
                  <a:cubicBezTo>
                    <a:pt x="121" y="43"/>
                    <a:pt x="242" y="22"/>
                    <a:pt x="359" y="0"/>
                  </a:cubicBezTo>
                  <a:cubicBezTo>
                    <a:pt x="493" y="368"/>
                    <a:pt x="619" y="736"/>
                    <a:pt x="731" y="1103"/>
                  </a:cubicBezTo>
                  <a:cubicBezTo>
                    <a:pt x="1147" y="2458"/>
                    <a:pt x="1437" y="3846"/>
                    <a:pt x="1601" y="5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7732326" y="2902523"/>
              <a:ext cx="233432" cy="773799"/>
            </a:xfrm>
            <a:custGeom>
              <a:avLst/>
              <a:gdLst/>
              <a:ahLst/>
              <a:cxnLst/>
              <a:rect l="l" t="t" r="r" b="b"/>
              <a:pathLst>
                <a:path w="1598" h="5297" extrusionOk="0">
                  <a:moveTo>
                    <a:pt x="1597" y="5166"/>
                  </a:moveTo>
                  <a:cubicBezTo>
                    <a:pt x="1485" y="5214"/>
                    <a:pt x="1368" y="5257"/>
                    <a:pt x="1251" y="5296"/>
                  </a:cubicBezTo>
                  <a:cubicBezTo>
                    <a:pt x="1221" y="5024"/>
                    <a:pt x="1182" y="4751"/>
                    <a:pt x="1143" y="4483"/>
                  </a:cubicBezTo>
                  <a:cubicBezTo>
                    <a:pt x="910" y="2977"/>
                    <a:pt x="524" y="1498"/>
                    <a:pt x="1" y="66"/>
                  </a:cubicBezTo>
                  <a:cubicBezTo>
                    <a:pt x="122" y="44"/>
                    <a:pt x="243" y="22"/>
                    <a:pt x="360" y="1"/>
                  </a:cubicBezTo>
                  <a:cubicBezTo>
                    <a:pt x="494" y="373"/>
                    <a:pt x="624" y="745"/>
                    <a:pt x="736" y="1121"/>
                  </a:cubicBezTo>
                  <a:cubicBezTo>
                    <a:pt x="1143" y="2441"/>
                    <a:pt x="1429" y="3799"/>
                    <a:pt x="1597" y="5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6846359" y="1327050"/>
              <a:ext cx="469639" cy="475352"/>
            </a:xfrm>
            <a:custGeom>
              <a:avLst/>
              <a:gdLst/>
              <a:ahLst/>
              <a:cxnLst/>
              <a:rect l="l" t="t" r="r" b="b"/>
              <a:pathLst>
                <a:path w="3215" h="3254" extrusionOk="0">
                  <a:moveTo>
                    <a:pt x="2977" y="632"/>
                  </a:moveTo>
                  <a:cubicBezTo>
                    <a:pt x="2817" y="411"/>
                    <a:pt x="2505" y="294"/>
                    <a:pt x="2259" y="407"/>
                  </a:cubicBezTo>
                  <a:cubicBezTo>
                    <a:pt x="1865" y="0"/>
                    <a:pt x="1099" y="108"/>
                    <a:pt x="667" y="415"/>
                  </a:cubicBezTo>
                  <a:cubicBezTo>
                    <a:pt x="139" y="792"/>
                    <a:pt x="0" y="1558"/>
                    <a:pt x="472" y="2038"/>
                  </a:cubicBezTo>
                  <a:cubicBezTo>
                    <a:pt x="956" y="2522"/>
                    <a:pt x="1722" y="2540"/>
                    <a:pt x="2198" y="3028"/>
                  </a:cubicBezTo>
                  <a:cubicBezTo>
                    <a:pt x="2302" y="3137"/>
                    <a:pt x="2427" y="3253"/>
                    <a:pt x="2588" y="3215"/>
                  </a:cubicBezTo>
                  <a:cubicBezTo>
                    <a:pt x="2739" y="3176"/>
                    <a:pt x="2804" y="3020"/>
                    <a:pt x="2856" y="2894"/>
                  </a:cubicBezTo>
                  <a:cubicBezTo>
                    <a:pt x="3007" y="2527"/>
                    <a:pt x="3102" y="2142"/>
                    <a:pt x="3141" y="1752"/>
                  </a:cubicBezTo>
                  <a:cubicBezTo>
                    <a:pt x="3185" y="1380"/>
                    <a:pt x="3215" y="952"/>
                    <a:pt x="2977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905813" y="1362986"/>
              <a:ext cx="365340" cy="627132"/>
            </a:xfrm>
            <a:custGeom>
              <a:avLst/>
              <a:gdLst/>
              <a:ahLst/>
              <a:cxnLst/>
              <a:rect l="l" t="t" r="r" b="b"/>
              <a:pathLst>
                <a:path w="2501" h="4293" extrusionOk="0">
                  <a:moveTo>
                    <a:pt x="1930" y="650"/>
                  </a:moveTo>
                  <a:cubicBezTo>
                    <a:pt x="1363" y="1"/>
                    <a:pt x="0" y="572"/>
                    <a:pt x="17" y="1182"/>
                  </a:cubicBezTo>
                  <a:cubicBezTo>
                    <a:pt x="61" y="2445"/>
                    <a:pt x="346" y="2904"/>
                    <a:pt x="744" y="3116"/>
                  </a:cubicBezTo>
                  <a:cubicBezTo>
                    <a:pt x="1207" y="3358"/>
                    <a:pt x="1454" y="3258"/>
                    <a:pt x="1609" y="3955"/>
                  </a:cubicBezTo>
                  <a:cubicBezTo>
                    <a:pt x="1839" y="4292"/>
                    <a:pt x="2414" y="4215"/>
                    <a:pt x="2501" y="3756"/>
                  </a:cubicBezTo>
                  <a:cubicBezTo>
                    <a:pt x="2284" y="2834"/>
                    <a:pt x="2444" y="2069"/>
                    <a:pt x="2444" y="2069"/>
                  </a:cubicBezTo>
                  <a:cubicBezTo>
                    <a:pt x="2444" y="2069"/>
                    <a:pt x="2163" y="918"/>
                    <a:pt x="1930" y="65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82295" y="1397168"/>
              <a:ext cx="386959" cy="227597"/>
            </a:xfrm>
            <a:custGeom>
              <a:avLst/>
              <a:gdLst/>
              <a:ahLst/>
              <a:cxnLst/>
              <a:rect l="l" t="t" r="r" b="b"/>
              <a:pathLst>
                <a:path w="2649" h="1558" extrusionOk="0">
                  <a:moveTo>
                    <a:pt x="1978" y="615"/>
                  </a:moveTo>
                  <a:cubicBezTo>
                    <a:pt x="1809" y="1021"/>
                    <a:pt x="1303" y="1047"/>
                    <a:pt x="1303" y="1047"/>
                  </a:cubicBezTo>
                  <a:lnTo>
                    <a:pt x="1532" y="740"/>
                  </a:lnTo>
                  <a:cubicBezTo>
                    <a:pt x="1532" y="740"/>
                    <a:pt x="922" y="1311"/>
                    <a:pt x="165" y="1328"/>
                  </a:cubicBezTo>
                  <a:cubicBezTo>
                    <a:pt x="165" y="1328"/>
                    <a:pt x="1" y="1090"/>
                    <a:pt x="230" y="571"/>
                  </a:cubicBezTo>
                  <a:cubicBezTo>
                    <a:pt x="373" y="243"/>
                    <a:pt x="961" y="39"/>
                    <a:pt x="1498" y="18"/>
                  </a:cubicBezTo>
                  <a:cubicBezTo>
                    <a:pt x="2039" y="0"/>
                    <a:pt x="2311" y="173"/>
                    <a:pt x="2411" y="541"/>
                  </a:cubicBezTo>
                  <a:cubicBezTo>
                    <a:pt x="2510" y="909"/>
                    <a:pt x="2649" y="1359"/>
                    <a:pt x="2649" y="1359"/>
                  </a:cubicBezTo>
                  <a:lnTo>
                    <a:pt x="2484" y="1558"/>
                  </a:lnTo>
                  <a:cubicBezTo>
                    <a:pt x="2125" y="1419"/>
                    <a:pt x="1978" y="615"/>
                    <a:pt x="1978" y="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7224265" y="1584151"/>
              <a:ext cx="98164" cy="112045"/>
            </a:xfrm>
            <a:custGeom>
              <a:avLst/>
              <a:gdLst/>
              <a:ahLst/>
              <a:cxnLst/>
              <a:rect l="l" t="t" r="r" b="b"/>
              <a:pathLst>
                <a:path w="672" h="767" extrusionOk="0">
                  <a:moveTo>
                    <a:pt x="585" y="511"/>
                  </a:moveTo>
                  <a:cubicBezTo>
                    <a:pt x="494" y="684"/>
                    <a:pt x="312" y="767"/>
                    <a:pt x="174" y="693"/>
                  </a:cubicBezTo>
                  <a:cubicBezTo>
                    <a:pt x="35" y="624"/>
                    <a:pt x="1" y="425"/>
                    <a:pt x="87" y="256"/>
                  </a:cubicBezTo>
                  <a:cubicBezTo>
                    <a:pt x="178" y="83"/>
                    <a:pt x="360" y="1"/>
                    <a:pt x="498" y="70"/>
                  </a:cubicBezTo>
                  <a:cubicBezTo>
                    <a:pt x="632" y="144"/>
                    <a:pt x="671" y="338"/>
                    <a:pt x="585" y="51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7250121" y="1605040"/>
              <a:ext cx="55217" cy="65299"/>
            </a:xfrm>
            <a:custGeom>
              <a:avLst/>
              <a:gdLst/>
              <a:ahLst/>
              <a:cxnLst/>
              <a:rect l="l" t="t" r="r" b="b"/>
              <a:pathLst>
                <a:path w="378" h="447" extrusionOk="0">
                  <a:moveTo>
                    <a:pt x="256" y="18"/>
                  </a:moveTo>
                  <a:cubicBezTo>
                    <a:pt x="200" y="1"/>
                    <a:pt x="131" y="18"/>
                    <a:pt x="74" y="61"/>
                  </a:cubicBezTo>
                  <a:cubicBezTo>
                    <a:pt x="44" y="83"/>
                    <a:pt x="27" y="104"/>
                    <a:pt x="14" y="130"/>
                  </a:cubicBezTo>
                  <a:cubicBezTo>
                    <a:pt x="1" y="165"/>
                    <a:pt x="1" y="204"/>
                    <a:pt x="23" y="230"/>
                  </a:cubicBezTo>
                  <a:cubicBezTo>
                    <a:pt x="36" y="256"/>
                    <a:pt x="61" y="269"/>
                    <a:pt x="83" y="282"/>
                  </a:cubicBezTo>
                  <a:cubicBezTo>
                    <a:pt x="100" y="286"/>
                    <a:pt x="118" y="295"/>
                    <a:pt x="126" y="308"/>
                  </a:cubicBezTo>
                  <a:cubicBezTo>
                    <a:pt x="144" y="325"/>
                    <a:pt x="144" y="351"/>
                    <a:pt x="135" y="373"/>
                  </a:cubicBezTo>
                  <a:cubicBezTo>
                    <a:pt x="122" y="390"/>
                    <a:pt x="96" y="403"/>
                    <a:pt x="74" y="399"/>
                  </a:cubicBezTo>
                  <a:cubicBezTo>
                    <a:pt x="61" y="394"/>
                    <a:pt x="49" y="403"/>
                    <a:pt x="44" y="416"/>
                  </a:cubicBezTo>
                  <a:cubicBezTo>
                    <a:pt x="44" y="429"/>
                    <a:pt x="53" y="442"/>
                    <a:pt x="66" y="446"/>
                  </a:cubicBezTo>
                  <a:cubicBezTo>
                    <a:pt x="79" y="446"/>
                    <a:pt x="92" y="446"/>
                    <a:pt x="109" y="446"/>
                  </a:cubicBezTo>
                  <a:cubicBezTo>
                    <a:pt x="135" y="438"/>
                    <a:pt x="161" y="420"/>
                    <a:pt x="178" y="394"/>
                  </a:cubicBezTo>
                  <a:cubicBezTo>
                    <a:pt x="200" y="355"/>
                    <a:pt x="191" y="308"/>
                    <a:pt x="161" y="273"/>
                  </a:cubicBezTo>
                  <a:cubicBezTo>
                    <a:pt x="148" y="256"/>
                    <a:pt x="126" y="247"/>
                    <a:pt x="109" y="234"/>
                  </a:cubicBezTo>
                  <a:cubicBezTo>
                    <a:pt x="87" y="226"/>
                    <a:pt x="70" y="217"/>
                    <a:pt x="61" y="204"/>
                  </a:cubicBezTo>
                  <a:cubicBezTo>
                    <a:pt x="53" y="191"/>
                    <a:pt x="53" y="169"/>
                    <a:pt x="61" y="152"/>
                  </a:cubicBezTo>
                  <a:cubicBezTo>
                    <a:pt x="61" y="143"/>
                    <a:pt x="70" y="135"/>
                    <a:pt x="74" y="130"/>
                  </a:cubicBezTo>
                  <a:cubicBezTo>
                    <a:pt x="96" y="122"/>
                    <a:pt x="126" y="122"/>
                    <a:pt x="148" y="135"/>
                  </a:cubicBezTo>
                  <a:cubicBezTo>
                    <a:pt x="170" y="152"/>
                    <a:pt x="183" y="178"/>
                    <a:pt x="183" y="200"/>
                  </a:cubicBezTo>
                  <a:cubicBezTo>
                    <a:pt x="183" y="217"/>
                    <a:pt x="196" y="226"/>
                    <a:pt x="209" y="226"/>
                  </a:cubicBezTo>
                  <a:cubicBezTo>
                    <a:pt x="209" y="226"/>
                    <a:pt x="213" y="226"/>
                    <a:pt x="213" y="226"/>
                  </a:cubicBezTo>
                  <a:cubicBezTo>
                    <a:pt x="226" y="221"/>
                    <a:pt x="235" y="213"/>
                    <a:pt x="230" y="200"/>
                  </a:cubicBezTo>
                  <a:cubicBezTo>
                    <a:pt x="230" y="156"/>
                    <a:pt x="209" y="122"/>
                    <a:pt x="174" y="96"/>
                  </a:cubicBezTo>
                  <a:cubicBezTo>
                    <a:pt x="161" y="87"/>
                    <a:pt x="148" y="83"/>
                    <a:pt x="135" y="78"/>
                  </a:cubicBezTo>
                  <a:cubicBezTo>
                    <a:pt x="170" y="61"/>
                    <a:pt x="209" y="53"/>
                    <a:pt x="243" y="66"/>
                  </a:cubicBezTo>
                  <a:cubicBezTo>
                    <a:pt x="286" y="74"/>
                    <a:pt x="325" y="117"/>
                    <a:pt x="317" y="165"/>
                  </a:cubicBezTo>
                  <a:cubicBezTo>
                    <a:pt x="312" y="178"/>
                    <a:pt x="321" y="191"/>
                    <a:pt x="334" y="195"/>
                  </a:cubicBezTo>
                  <a:cubicBezTo>
                    <a:pt x="347" y="195"/>
                    <a:pt x="360" y="187"/>
                    <a:pt x="364" y="174"/>
                  </a:cubicBezTo>
                  <a:cubicBezTo>
                    <a:pt x="377" y="109"/>
                    <a:pt x="330" y="35"/>
                    <a:pt x="256" y="18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343265" y="2030425"/>
              <a:ext cx="793347" cy="634582"/>
            </a:xfrm>
            <a:custGeom>
              <a:avLst/>
              <a:gdLst/>
              <a:ahLst/>
              <a:cxnLst/>
              <a:rect l="l" t="t" r="r" b="b"/>
              <a:pathLst>
                <a:path w="5431" h="4344" extrusionOk="0">
                  <a:moveTo>
                    <a:pt x="5032" y="736"/>
                  </a:moveTo>
                  <a:lnTo>
                    <a:pt x="5019" y="351"/>
                  </a:lnTo>
                  <a:lnTo>
                    <a:pt x="4673" y="0"/>
                  </a:lnTo>
                  <a:cubicBezTo>
                    <a:pt x="4673" y="0"/>
                    <a:pt x="4565" y="126"/>
                    <a:pt x="4478" y="351"/>
                  </a:cubicBezTo>
                  <a:lnTo>
                    <a:pt x="3358" y="3159"/>
                  </a:lnTo>
                  <a:lnTo>
                    <a:pt x="303" y="2882"/>
                  </a:lnTo>
                  <a:lnTo>
                    <a:pt x="1" y="3448"/>
                  </a:lnTo>
                  <a:cubicBezTo>
                    <a:pt x="1" y="3448"/>
                    <a:pt x="2917" y="4344"/>
                    <a:pt x="3756" y="4206"/>
                  </a:cubicBezTo>
                  <a:cubicBezTo>
                    <a:pt x="4595" y="4071"/>
                    <a:pt x="5430" y="1095"/>
                    <a:pt x="5430" y="109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094201" y="2435505"/>
              <a:ext cx="359789" cy="191076"/>
            </a:xfrm>
            <a:custGeom>
              <a:avLst/>
              <a:gdLst/>
              <a:ahLst/>
              <a:cxnLst/>
              <a:rect l="l" t="t" r="r" b="b"/>
              <a:pathLst>
                <a:path w="2463" h="1308" extrusionOk="0">
                  <a:moveTo>
                    <a:pt x="2026" y="109"/>
                  </a:moveTo>
                  <a:cubicBezTo>
                    <a:pt x="2026" y="109"/>
                    <a:pt x="1139" y="0"/>
                    <a:pt x="953" y="39"/>
                  </a:cubicBezTo>
                  <a:cubicBezTo>
                    <a:pt x="771" y="74"/>
                    <a:pt x="1" y="515"/>
                    <a:pt x="31" y="567"/>
                  </a:cubicBezTo>
                  <a:cubicBezTo>
                    <a:pt x="62" y="623"/>
                    <a:pt x="793" y="334"/>
                    <a:pt x="793" y="334"/>
                  </a:cubicBezTo>
                  <a:cubicBezTo>
                    <a:pt x="793" y="334"/>
                    <a:pt x="126" y="861"/>
                    <a:pt x="187" y="926"/>
                  </a:cubicBezTo>
                  <a:cubicBezTo>
                    <a:pt x="243" y="996"/>
                    <a:pt x="879" y="554"/>
                    <a:pt x="879" y="554"/>
                  </a:cubicBezTo>
                  <a:cubicBezTo>
                    <a:pt x="879" y="554"/>
                    <a:pt x="485" y="1034"/>
                    <a:pt x="529" y="1082"/>
                  </a:cubicBezTo>
                  <a:cubicBezTo>
                    <a:pt x="572" y="1134"/>
                    <a:pt x="1113" y="684"/>
                    <a:pt x="1113" y="684"/>
                  </a:cubicBezTo>
                  <a:cubicBezTo>
                    <a:pt x="1113" y="684"/>
                    <a:pt x="685" y="1216"/>
                    <a:pt x="762" y="1264"/>
                  </a:cubicBezTo>
                  <a:cubicBezTo>
                    <a:pt x="840" y="1307"/>
                    <a:pt x="1359" y="775"/>
                    <a:pt x="1359" y="775"/>
                  </a:cubicBezTo>
                  <a:cubicBezTo>
                    <a:pt x="1359" y="775"/>
                    <a:pt x="1744" y="1216"/>
                    <a:pt x="2463" y="67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264967" y="2454496"/>
              <a:ext cx="103131" cy="70850"/>
            </a:xfrm>
            <a:custGeom>
              <a:avLst/>
              <a:gdLst/>
              <a:ahLst/>
              <a:cxnLst/>
              <a:rect l="l" t="t" r="r" b="b"/>
              <a:pathLst>
                <a:path w="706" h="485" extrusionOk="0">
                  <a:moveTo>
                    <a:pt x="688" y="485"/>
                  </a:moveTo>
                  <a:lnTo>
                    <a:pt x="688" y="485"/>
                  </a:lnTo>
                  <a:cubicBezTo>
                    <a:pt x="636" y="485"/>
                    <a:pt x="584" y="468"/>
                    <a:pt x="545" y="433"/>
                  </a:cubicBezTo>
                  <a:cubicBezTo>
                    <a:pt x="511" y="403"/>
                    <a:pt x="485" y="359"/>
                    <a:pt x="476" y="312"/>
                  </a:cubicBezTo>
                  <a:cubicBezTo>
                    <a:pt x="325" y="269"/>
                    <a:pt x="0" y="165"/>
                    <a:pt x="13" y="82"/>
                  </a:cubicBezTo>
                  <a:cubicBezTo>
                    <a:pt x="26" y="0"/>
                    <a:pt x="350" y="18"/>
                    <a:pt x="489" y="31"/>
                  </a:cubicBezTo>
                  <a:cubicBezTo>
                    <a:pt x="502" y="31"/>
                    <a:pt x="506" y="39"/>
                    <a:pt x="506" y="52"/>
                  </a:cubicBezTo>
                  <a:cubicBezTo>
                    <a:pt x="506" y="61"/>
                    <a:pt x="498" y="69"/>
                    <a:pt x="489" y="65"/>
                  </a:cubicBezTo>
                  <a:cubicBezTo>
                    <a:pt x="264" y="48"/>
                    <a:pt x="52" y="57"/>
                    <a:pt x="48" y="87"/>
                  </a:cubicBezTo>
                  <a:cubicBezTo>
                    <a:pt x="43" y="121"/>
                    <a:pt x="251" y="212"/>
                    <a:pt x="493" y="281"/>
                  </a:cubicBezTo>
                  <a:cubicBezTo>
                    <a:pt x="502" y="281"/>
                    <a:pt x="506" y="290"/>
                    <a:pt x="506" y="294"/>
                  </a:cubicBezTo>
                  <a:cubicBezTo>
                    <a:pt x="515" y="338"/>
                    <a:pt x="537" y="377"/>
                    <a:pt x="571" y="407"/>
                  </a:cubicBezTo>
                  <a:cubicBezTo>
                    <a:pt x="601" y="433"/>
                    <a:pt x="645" y="450"/>
                    <a:pt x="688" y="450"/>
                  </a:cubicBezTo>
                  <a:cubicBezTo>
                    <a:pt x="697" y="450"/>
                    <a:pt x="705" y="459"/>
                    <a:pt x="705" y="468"/>
                  </a:cubicBezTo>
                  <a:cubicBezTo>
                    <a:pt x="705" y="481"/>
                    <a:pt x="697" y="485"/>
                    <a:pt x="688" y="485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7142753" y="2016548"/>
              <a:ext cx="224521" cy="410930"/>
            </a:xfrm>
            <a:custGeom>
              <a:avLst/>
              <a:gdLst/>
              <a:ahLst/>
              <a:cxnLst/>
              <a:rect l="l" t="t" r="r" b="b"/>
              <a:pathLst>
                <a:path w="1537" h="2813" extrusionOk="0">
                  <a:moveTo>
                    <a:pt x="1394" y="0"/>
                  </a:moveTo>
                  <a:cubicBezTo>
                    <a:pt x="662" y="389"/>
                    <a:pt x="0" y="2306"/>
                    <a:pt x="0" y="2306"/>
                  </a:cubicBezTo>
                  <a:lnTo>
                    <a:pt x="1303" y="2812"/>
                  </a:lnTo>
                  <a:cubicBezTo>
                    <a:pt x="1424" y="1705"/>
                    <a:pt x="1536" y="619"/>
                    <a:pt x="1394" y="0"/>
                  </a:cubicBezTo>
                  <a:close/>
                </a:path>
              </a:pathLst>
            </a:custGeom>
            <a:solidFill>
              <a:srgbClr val="03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7025890" y="1900268"/>
              <a:ext cx="787504" cy="1171874"/>
            </a:xfrm>
            <a:custGeom>
              <a:avLst/>
              <a:gdLst/>
              <a:ahLst/>
              <a:cxnLst/>
              <a:rect l="l" t="t" r="r" b="b"/>
              <a:pathLst>
                <a:path w="5391" h="8022" extrusionOk="0">
                  <a:moveTo>
                    <a:pt x="800" y="320"/>
                  </a:moveTo>
                  <a:cubicBezTo>
                    <a:pt x="476" y="476"/>
                    <a:pt x="208" y="666"/>
                    <a:pt x="0" y="891"/>
                  </a:cubicBezTo>
                  <a:cubicBezTo>
                    <a:pt x="0" y="891"/>
                    <a:pt x="965" y="3842"/>
                    <a:pt x="1276" y="7857"/>
                  </a:cubicBezTo>
                  <a:cubicBezTo>
                    <a:pt x="3773" y="8021"/>
                    <a:pt x="5391" y="6827"/>
                    <a:pt x="5391" y="6827"/>
                  </a:cubicBezTo>
                  <a:cubicBezTo>
                    <a:pt x="4214" y="3158"/>
                    <a:pt x="2648" y="56"/>
                    <a:pt x="2648" y="56"/>
                  </a:cubicBezTo>
                  <a:cubicBezTo>
                    <a:pt x="2315" y="4"/>
                    <a:pt x="1990" y="0"/>
                    <a:pt x="1674" y="43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7064309" y="1902167"/>
              <a:ext cx="769975" cy="1231183"/>
            </a:xfrm>
            <a:custGeom>
              <a:avLst/>
              <a:gdLst/>
              <a:ahLst/>
              <a:cxnLst/>
              <a:rect l="l" t="t" r="r" b="b"/>
              <a:pathLst>
                <a:path w="5271" h="8428" extrusionOk="0">
                  <a:moveTo>
                    <a:pt x="5271" y="6918"/>
                  </a:moveTo>
                  <a:cubicBezTo>
                    <a:pt x="4050" y="7978"/>
                    <a:pt x="2329" y="8428"/>
                    <a:pt x="732" y="8142"/>
                  </a:cubicBezTo>
                  <a:cubicBezTo>
                    <a:pt x="754" y="6464"/>
                    <a:pt x="412" y="4101"/>
                    <a:pt x="200" y="3145"/>
                  </a:cubicBezTo>
                  <a:cubicBezTo>
                    <a:pt x="382" y="2306"/>
                    <a:pt x="373" y="1410"/>
                    <a:pt x="1" y="636"/>
                  </a:cubicBezTo>
                  <a:cubicBezTo>
                    <a:pt x="83" y="549"/>
                    <a:pt x="204" y="489"/>
                    <a:pt x="312" y="428"/>
                  </a:cubicBezTo>
                  <a:cubicBezTo>
                    <a:pt x="338" y="757"/>
                    <a:pt x="473" y="1064"/>
                    <a:pt x="646" y="1350"/>
                  </a:cubicBezTo>
                  <a:cubicBezTo>
                    <a:pt x="723" y="1484"/>
                    <a:pt x="819" y="1609"/>
                    <a:pt x="948" y="1692"/>
                  </a:cubicBezTo>
                  <a:cubicBezTo>
                    <a:pt x="1078" y="1774"/>
                    <a:pt x="1247" y="1808"/>
                    <a:pt x="1390" y="1752"/>
                  </a:cubicBezTo>
                  <a:cubicBezTo>
                    <a:pt x="1593" y="1670"/>
                    <a:pt x="1684" y="1432"/>
                    <a:pt x="1727" y="1216"/>
                  </a:cubicBezTo>
                  <a:cubicBezTo>
                    <a:pt x="1814" y="805"/>
                    <a:pt x="1801" y="407"/>
                    <a:pt x="1710" y="0"/>
                  </a:cubicBezTo>
                  <a:lnTo>
                    <a:pt x="1995" y="0"/>
                  </a:lnTo>
                  <a:cubicBezTo>
                    <a:pt x="2008" y="917"/>
                    <a:pt x="2610" y="1770"/>
                    <a:pt x="3453" y="2133"/>
                  </a:cubicBezTo>
                  <a:cubicBezTo>
                    <a:pt x="4141" y="3682"/>
                    <a:pt x="4799" y="5291"/>
                    <a:pt x="5271" y="69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7405694" y="1908449"/>
              <a:ext cx="550566" cy="698420"/>
            </a:xfrm>
            <a:custGeom>
              <a:avLst/>
              <a:gdLst/>
              <a:ahLst/>
              <a:cxnLst/>
              <a:rect l="l" t="t" r="r" b="b"/>
              <a:pathLst>
                <a:path w="3769" h="4781" extrusionOk="0">
                  <a:moveTo>
                    <a:pt x="3505" y="1125"/>
                  </a:moveTo>
                  <a:cubicBezTo>
                    <a:pt x="3241" y="316"/>
                    <a:pt x="48" y="0"/>
                    <a:pt x="48" y="0"/>
                  </a:cubicBezTo>
                  <a:lnTo>
                    <a:pt x="0" y="104"/>
                  </a:lnTo>
                  <a:cubicBezTo>
                    <a:pt x="35" y="459"/>
                    <a:pt x="130" y="904"/>
                    <a:pt x="281" y="1220"/>
                  </a:cubicBezTo>
                  <a:lnTo>
                    <a:pt x="2375" y="1618"/>
                  </a:lnTo>
                  <a:lnTo>
                    <a:pt x="1389" y="4569"/>
                  </a:lnTo>
                  <a:lnTo>
                    <a:pt x="1999" y="4781"/>
                  </a:lnTo>
                  <a:cubicBezTo>
                    <a:pt x="1999" y="4781"/>
                    <a:pt x="3769" y="1930"/>
                    <a:pt x="3505" y="112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7549728" y="2530311"/>
              <a:ext cx="203632" cy="332630"/>
            </a:xfrm>
            <a:custGeom>
              <a:avLst/>
              <a:gdLst/>
              <a:ahLst/>
              <a:cxnLst/>
              <a:rect l="l" t="t" r="r" b="b"/>
              <a:pathLst>
                <a:path w="1394" h="2277" extrusionOk="0">
                  <a:moveTo>
                    <a:pt x="438" y="230"/>
                  </a:moveTo>
                  <a:cubicBezTo>
                    <a:pt x="438" y="230"/>
                    <a:pt x="48" y="1034"/>
                    <a:pt x="22" y="1220"/>
                  </a:cubicBezTo>
                  <a:cubicBezTo>
                    <a:pt x="1" y="1407"/>
                    <a:pt x="165" y="2276"/>
                    <a:pt x="226" y="2263"/>
                  </a:cubicBezTo>
                  <a:cubicBezTo>
                    <a:pt x="286" y="2254"/>
                    <a:pt x="252" y="1471"/>
                    <a:pt x="252" y="1471"/>
                  </a:cubicBezTo>
                  <a:cubicBezTo>
                    <a:pt x="252" y="1471"/>
                    <a:pt x="533" y="2267"/>
                    <a:pt x="615" y="2237"/>
                  </a:cubicBezTo>
                  <a:cubicBezTo>
                    <a:pt x="697" y="2203"/>
                    <a:pt x="490" y="1458"/>
                    <a:pt x="490" y="1458"/>
                  </a:cubicBezTo>
                  <a:cubicBezTo>
                    <a:pt x="490" y="1458"/>
                    <a:pt x="810" y="1986"/>
                    <a:pt x="875" y="1960"/>
                  </a:cubicBezTo>
                  <a:cubicBezTo>
                    <a:pt x="935" y="1939"/>
                    <a:pt x="689" y="1281"/>
                    <a:pt x="689" y="1281"/>
                  </a:cubicBezTo>
                  <a:cubicBezTo>
                    <a:pt x="689" y="1281"/>
                    <a:pt x="1048" y="1861"/>
                    <a:pt x="1117" y="1800"/>
                  </a:cubicBezTo>
                  <a:cubicBezTo>
                    <a:pt x="1186" y="1740"/>
                    <a:pt x="849" y="1073"/>
                    <a:pt x="849" y="1073"/>
                  </a:cubicBezTo>
                  <a:cubicBezTo>
                    <a:pt x="849" y="1073"/>
                    <a:pt x="1394" y="857"/>
                    <a:pt x="1108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229D3-1055-F506-7A9F-AB96D0D12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8" name="Picture 7" descr="A logo of a basketball player&#10;&#10;Description automatically generated">
            <a:extLst>
              <a:ext uri="{FF2B5EF4-FFF2-40B4-BE49-F238E27FC236}">
                <a16:creationId xmlns:a16="http://schemas.microsoft.com/office/drawing/2014/main" id="{56D4CD12-8708-4329-5CDD-2A55C725C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704585-6D9E-BC5D-0CEE-F03D5B95D901}"/>
              </a:ext>
            </a:extLst>
          </p:cNvPr>
          <p:cNvSpPr/>
          <p:nvPr/>
        </p:nvSpPr>
        <p:spPr>
          <a:xfrm>
            <a:off x="9067548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8"/>
          <p:cNvSpPr txBox="1">
            <a:spLocks noGrp="1"/>
          </p:cNvSpPr>
          <p:nvPr>
            <p:ph type="title"/>
          </p:nvPr>
        </p:nvSpPr>
        <p:spPr>
          <a:xfrm>
            <a:off x="49100" y="9851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Shortlisting Teams</a:t>
            </a:r>
            <a:endParaRPr lang="en-US"/>
          </a:p>
        </p:txBody>
      </p:sp>
      <p:graphicFrame>
        <p:nvGraphicFramePr>
          <p:cNvPr id="1170" name="Google Shape;1170;p28"/>
          <p:cNvGraphicFramePr/>
          <p:nvPr/>
        </p:nvGraphicFramePr>
        <p:xfrm>
          <a:off x="604218" y="2004318"/>
          <a:ext cx="8025259" cy="2101297"/>
        </p:xfrm>
        <a:graphic>
          <a:graphicData uri="http://schemas.openxmlformats.org/drawingml/2006/table">
            <a:tbl>
              <a:tblPr>
                <a:noFill/>
                <a:tableStyleId>{6149ABCF-6C63-4D1F-AEE5-BD9543405A8C}</a:tableStyleId>
              </a:tblPr>
              <a:tblGrid>
                <a:gridCol w="124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080">
                  <a:extLst>
                    <a:ext uri="{9D8B030D-6E8A-4147-A177-3AD203B41FA5}">
                      <a16:colId xmlns:a16="http://schemas.microsoft.com/office/drawing/2014/main" val="901949813"/>
                    </a:ext>
                  </a:extLst>
                </a:gridCol>
                <a:gridCol w="1168181">
                  <a:extLst>
                    <a:ext uri="{9D8B030D-6E8A-4147-A177-3AD203B41FA5}">
                      <a16:colId xmlns:a16="http://schemas.microsoft.com/office/drawing/2014/main" val="1292114660"/>
                    </a:ext>
                  </a:extLst>
                </a:gridCol>
                <a:gridCol w="1234745">
                  <a:extLst>
                    <a:ext uri="{9D8B030D-6E8A-4147-A177-3AD203B41FA5}">
                      <a16:colId xmlns:a16="http://schemas.microsoft.com/office/drawing/2014/main" val="2425507193"/>
                    </a:ext>
                  </a:extLst>
                </a:gridCol>
              </a:tblGrid>
              <a:tr h="1159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Population &gt; 932,759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Age Median &lt;40</a:t>
                      </a:r>
                      <a:endParaRPr lang="en-US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Household Income Median &gt;48,000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Rent Median &gt;1000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Poverty &lt;20</a:t>
                      </a:r>
                      <a:endParaRPr lang="en-US"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Race Multiple &gt;5 and White &lt;58.8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Culture &amp; Infrastructure+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Machine Learning Evaluation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1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26 Cities 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22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20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18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17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11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71" name="Google Shape;1171;p28"/>
          <p:cNvGrpSpPr/>
          <p:nvPr/>
        </p:nvGrpSpPr>
        <p:grpSpPr>
          <a:xfrm flipH="1">
            <a:off x="1906211" y="810186"/>
            <a:ext cx="1102865" cy="1202324"/>
            <a:chOff x="6094201" y="1327050"/>
            <a:chExt cx="2592601" cy="3403376"/>
          </a:xfrm>
        </p:grpSpPr>
        <p:sp>
          <p:nvSpPr>
            <p:cNvPr id="1172" name="Google Shape;1172;p28"/>
            <p:cNvSpPr/>
            <p:nvPr/>
          </p:nvSpPr>
          <p:spPr>
            <a:xfrm>
              <a:off x="6210479" y="2791941"/>
              <a:ext cx="430636" cy="430505"/>
            </a:xfrm>
            <a:custGeom>
              <a:avLst/>
              <a:gdLst/>
              <a:ahLst/>
              <a:cxnLst/>
              <a:rect l="l" t="t" r="r" b="b"/>
              <a:pathLst>
                <a:path w="2948" h="2947" extrusionOk="0">
                  <a:moveTo>
                    <a:pt x="2947" y="1472"/>
                  </a:moveTo>
                  <a:cubicBezTo>
                    <a:pt x="2947" y="1835"/>
                    <a:pt x="2813" y="2172"/>
                    <a:pt x="2597" y="2428"/>
                  </a:cubicBezTo>
                  <a:cubicBezTo>
                    <a:pt x="2584" y="2441"/>
                    <a:pt x="2571" y="2458"/>
                    <a:pt x="2558" y="2471"/>
                  </a:cubicBezTo>
                  <a:cubicBezTo>
                    <a:pt x="2329" y="2722"/>
                    <a:pt x="2013" y="2891"/>
                    <a:pt x="1658" y="2934"/>
                  </a:cubicBezTo>
                  <a:cubicBezTo>
                    <a:pt x="1636" y="2938"/>
                    <a:pt x="1615" y="2938"/>
                    <a:pt x="1593" y="2938"/>
                  </a:cubicBezTo>
                  <a:lnTo>
                    <a:pt x="1593" y="2938"/>
                  </a:lnTo>
                  <a:cubicBezTo>
                    <a:pt x="1554" y="2943"/>
                    <a:pt x="1515" y="2947"/>
                    <a:pt x="1476" y="2947"/>
                  </a:cubicBezTo>
                  <a:cubicBezTo>
                    <a:pt x="966" y="2947"/>
                    <a:pt x="516" y="2687"/>
                    <a:pt x="252" y="2294"/>
                  </a:cubicBezTo>
                  <a:cubicBezTo>
                    <a:pt x="243" y="2276"/>
                    <a:pt x="230" y="2263"/>
                    <a:pt x="222" y="2246"/>
                  </a:cubicBezTo>
                  <a:cubicBezTo>
                    <a:pt x="83" y="2021"/>
                    <a:pt x="1" y="1757"/>
                    <a:pt x="1" y="1472"/>
                  </a:cubicBezTo>
                  <a:cubicBezTo>
                    <a:pt x="1" y="1407"/>
                    <a:pt x="5" y="1346"/>
                    <a:pt x="14" y="1286"/>
                  </a:cubicBezTo>
                  <a:cubicBezTo>
                    <a:pt x="18" y="1264"/>
                    <a:pt x="18" y="1242"/>
                    <a:pt x="23" y="1221"/>
                  </a:cubicBezTo>
                  <a:cubicBezTo>
                    <a:pt x="66" y="965"/>
                    <a:pt x="174" y="736"/>
                    <a:pt x="334" y="546"/>
                  </a:cubicBezTo>
                  <a:cubicBezTo>
                    <a:pt x="343" y="528"/>
                    <a:pt x="356" y="515"/>
                    <a:pt x="369" y="502"/>
                  </a:cubicBezTo>
                  <a:cubicBezTo>
                    <a:pt x="637" y="195"/>
                    <a:pt x="1035" y="1"/>
                    <a:pt x="1476" y="1"/>
                  </a:cubicBezTo>
                  <a:cubicBezTo>
                    <a:pt x="1537" y="1"/>
                    <a:pt x="1597" y="5"/>
                    <a:pt x="1658" y="14"/>
                  </a:cubicBezTo>
                  <a:cubicBezTo>
                    <a:pt x="1680" y="14"/>
                    <a:pt x="1701" y="18"/>
                    <a:pt x="1723" y="22"/>
                  </a:cubicBezTo>
                  <a:lnTo>
                    <a:pt x="1723" y="22"/>
                  </a:lnTo>
                  <a:cubicBezTo>
                    <a:pt x="2008" y="70"/>
                    <a:pt x="2264" y="200"/>
                    <a:pt x="2467" y="386"/>
                  </a:cubicBezTo>
                  <a:cubicBezTo>
                    <a:pt x="2480" y="399"/>
                    <a:pt x="2497" y="412"/>
                    <a:pt x="2510" y="425"/>
                  </a:cubicBezTo>
                  <a:cubicBezTo>
                    <a:pt x="2709" y="619"/>
                    <a:pt x="2852" y="874"/>
                    <a:pt x="2913" y="1160"/>
                  </a:cubicBezTo>
                  <a:cubicBezTo>
                    <a:pt x="2917" y="1177"/>
                    <a:pt x="2921" y="1199"/>
                    <a:pt x="2926" y="1216"/>
                  </a:cubicBezTo>
                  <a:cubicBezTo>
                    <a:pt x="2939" y="1298"/>
                    <a:pt x="2947" y="1385"/>
                    <a:pt x="29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6212378" y="2793840"/>
              <a:ext cx="425524" cy="427437"/>
            </a:xfrm>
            <a:custGeom>
              <a:avLst/>
              <a:gdLst/>
              <a:ahLst/>
              <a:cxnLst/>
              <a:rect l="l" t="t" r="r" b="b"/>
              <a:pathLst>
                <a:path w="2913" h="2926" extrusionOk="0">
                  <a:moveTo>
                    <a:pt x="2073" y="1865"/>
                  </a:moveTo>
                  <a:cubicBezTo>
                    <a:pt x="2013" y="1748"/>
                    <a:pt x="1969" y="1619"/>
                    <a:pt x="1952" y="1489"/>
                  </a:cubicBezTo>
                  <a:cubicBezTo>
                    <a:pt x="2073" y="1467"/>
                    <a:pt x="2199" y="1441"/>
                    <a:pt x="2320" y="1411"/>
                  </a:cubicBezTo>
                  <a:cubicBezTo>
                    <a:pt x="2523" y="1359"/>
                    <a:pt x="2722" y="1290"/>
                    <a:pt x="2913" y="1203"/>
                  </a:cubicBezTo>
                  <a:cubicBezTo>
                    <a:pt x="2908" y="1186"/>
                    <a:pt x="2904" y="1164"/>
                    <a:pt x="2900" y="1147"/>
                  </a:cubicBezTo>
                  <a:cubicBezTo>
                    <a:pt x="2597" y="1281"/>
                    <a:pt x="2272" y="1376"/>
                    <a:pt x="1944" y="1433"/>
                  </a:cubicBezTo>
                  <a:cubicBezTo>
                    <a:pt x="1939" y="1389"/>
                    <a:pt x="1939" y="1350"/>
                    <a:pt x="1939" y="1307"/>
                  </a:cubicBezTo>
                  <a:cubicBezTo>
                    <a:pt x="1948" y="1108"/>
                    <a:pt x="2030" y="922"/>
                    <a:pt x="2147" y="758"/>
                  </a:cubicBezTo>
                  <a:cubicBezTo>
                    <a:pt x="2246" y="628"/>
                    <a:pt x="2368" y="515"/>
                    <a:pt x="2497" y="412"/>
                  </a:cubicBezTo>
                  <a:cubicBezTo>
                    <a:pt x="2484" y="399"/>
                    <a:pt x="2471" y="386"/>
                    <a:pt x="2454" y="373"/>
                  </a:cubicBezTo>
                  <a:cubicBezTo>
                    <a:pt x="2186" y="593"/>
                    <a:pt x="1944" y="857"/>
                    <a:pt x="1892" y="1216"/>
                  </a:cubicBezTo>
                  <a:cubicBezTo>
                    <a:pt x="1883" y="1294"/>
                    <a:pt x="1883" y="1368"/>
                    <a:pt x="1887" y="1441"/>
                  </a:cubicBezTo>
                  <a:cubicBezTo>
                    <a:pt x="1835" y="1450"/>
                    <a:pt x="1783" y="1454"/>
                    <a:pt x="1732" y="1463"/>
                  </a:cubicBezTo>
                  <a:cubicBezTo>
                    <a:pt x="1558" y="1480"/>
                    <a:pt x="1385" y="1489"/>
                    <a:pt x="1212" y="1484"/>
                  </a:cubicBezTo>
                  <a:cubicBezTo>
                    <a:pt x="1217" y="1143"/>
                    <a:pt x="1295" y="801"/>
                    <a:pt x="1433" y="489"/>
                  </a:cubicBezTo>
                  <a:cubicBezTo>
                    <a:pt x="1507" y="316"/>
                    <a:pt x="1602" y="156"/>
                    <a:pt x="1710" y="9"/>
                  </a:cubicBezTo>
                  <a:cubicBezTo>
                    <a:pt x="1688" y="5"/>
                    <a:pt x="1667" y="1"/>
                    <a:pt x="1645" y="1"/>
                  </a:cubicBezTo>
                  <a:cubicBezTo>
                    <a:pt x="1416" y="316"/>
                    <a:pt x="1260" y="688"/>
                    <a:pt x="1195" y="1078"/>
                  </a:cubicBezTo>
                  <a:cubicBezTo>
                    <a:pt x="1173" y="1212"/>
                    <a:pt x="1160" y="1346"/>
                    <a:pt x="1156" y="1484"/>
                  </a:cubicBezTo>
                  <a:cubicBezTo>
                    <a:pt x="1009" y="1480"/>
                    <a:pt x="862" y="1467"/>
                    <a:pt x="719" y="1441"/>
                  </a:cubicBezTo>
                  <a:cubicBezTo>
                    <a:pt x="728" y="1151"/>
                    <a:pt x="624" y="861"/>
                    <a:pt x="460" y="624"/>
                  </a:cubicBezTo>
                  <a:cubicBezTo>
                    <a:pt x="425" y="576"/>
                    <a:pt x="390" y="533"/>
                    <a:pt x="356" y="489"/>
                  </a:cubicBezTo>
                  <a:cubicBezTo>
                    <a:pt x="343" y="502"/>
                    <a:pt x="330" y="515"/>
                    <a:pt x="321" y="533"/>
                  </a:cubicBezTo>
                  <a:cubicBezTo>
                    <a:pt x="455" y="697"/>
                    <a:pt x="563" y="883"/>
                    <a:pt x="620" y="1091"/>
                  </a:cubicBezTo>
                  <a:cubicBezTo>
                    <a:pt x="650" y="1203"/>
                    <a:pt x="667" y="1320"/>
                    <a:pt x="663" y="1433"/>
                  </a:cubicBezTo>
                  <a:cubicBezTo>
                    <a:pt x="572" y="1420"/>
                    <a:pt x="486" y="1402"/>
                    <a:pt x="399" y="1381"/>
                  </a:cubicBezTo>
                  <a:cubicBezTo>
                    <a:pt x="265" y="1346"/>
                    <a:pt x="122" y="1294"/>
                    <a:pt x="10" y="1208"/>
                  </a:cubicBezTo>
                  <a:cubicBezTo>
                    <a:pt x="5" y="1229"/>
                    <a:pt x="5" y="1251"/>
                    <a:pt x="1" y="1273"/>
                  </a:cubicBezTo>
                  <a:cubicBezTo>
                    <a:pt x="83" y="1329"/>
                    <a:pt x="178" y="1372"/>
                    <a:pt x="274" y="1402"/>
                  </a:cubicBezTo>
                  <a:cubicBezTo>
                    <a:pt x="399" y="1441"/>
                    <a:pt x="529" y="1472"/>
                    <a:pt x="659" y="1489"/>
                  </a:cubicBezTo>
                  <a:cubicBezTo>
                    <a:pt x="654" y="1549"/>
                    <a:pt x="646" y="1610"/>
                    <a:pt x="628" y="1666"/>
                  </a:cubicBezTo>
                  <a:cubicBezTo>
                    <a:pt x="576" y="1861"/>
                    <a:pt x="460" y="2025"/>
                    <a:pt x="308" y="2155"/>
                  </a:cubicBezTo>
                  <a:cubicBezTo>
                    <a:pt x="278" y="2185"/>
                    <a:pt x="243" y="2207"/>
                    <a:pt x="209" y="2233"/>
                  </a:cubicBezTo>
                  <a:cubicBezTo>
                    <a:pt x="217" y="2250"/>
                    <a:pt x="230" y="2263"/>
                    <a:pt x="239" y="2281"/>
                  </a:cubicBezTo>
                  <a:cubicBezTo>
                    <a:pt x="421" y="2146"/>
                    <a:pt x="572" y="1986"/>
                    <a:pt x="654" y="1766"/>
                  </a:cubicBezTo>
                  <a:cubicBezTo>
                    <a:pt x="689" y="1679"/>
                    <a:pt x="706" y="1588"/>
                    <a:pt x="715" y="1497"/>
                  </a:cubicBezTo>
                  <a:cubicBezTo>
                    <a:pt x="788" y="1510"/>
                    <a:pt x="862" y="1515"/>
                    <a:pt x="931" y="1523"/>
                  </a:cubicBezTo>
                  <a:cubicBezTo>
                    <a:pt x="1009" y="1532"/>
                    <a:pt x="1083" y="1536"/>
                    <a:pt x="1156" y="1536"/>
                  </a:cubicBezTo>
                  <a:cubicBezTo>
                    <a:pt x="1160" y="1874"/>
                    <a:pt x="1230" y="2207"/>
                    <a:pt x="1364" y="2519"/>
                  </a:cubicBezTo>
                  <a:cubicBezTo>
                    <a:pt x="1424" y="2661"/>
                    <a:pt x="1498" y="2795"/>
                    <a:pt x="1580" y="2925"/>
                  </a:cubicBezTo>
                  <a:lnTo>
                    <a:pt x="1580" y="2925"/>
                  </a:lnTo>
                  <a:cubicBezTo>
                    <a:pt x="1602" y="2925"/>
                    <a:pt x="1623" y="2925"/>
                    <a:pt x="1645" y="2921"/>
                  </a:cubicBezTo>
                  <a:cubicBezTo>
                    <a:pt x="1437" y="2609"/>
                    <a:pt x="1299" y="2259"/>
                    <a:pt x="1243" y="1891"/>
                  </a:cubicBezTo>
                  <a:cubicBezTo>
                    <a:pt x="1225" y="1774"/>
                    <a:pt x="1212" y="1658"/>
                    <a:pt x="1212" y="1541"/>
                  </a:cubicBezTo>
                  <a:cubicBezTo>
                    <a:pt x="1442" y="1545"/>
                    <a:pt x="1671" y="1532"/>
                    <a:pt x="1896" y="1497"/>
                  </a:cubicBezTo>
                  <a:cubicBezTo>
                    <a:pt x="1939" y="1800"/>
                    <a:pt x="2108" y="2082"/>
                    <a:pt x="2333" y="2289"/>
                  </a:cubicBezTo>
                  <a:cubicBezTo>
                    <a:pt x="2402" y="2350"/>
                    <a:pt x="2471" y="2406"/>
                    <a:pt x="2545" y="2458"/>
                  </a:cubicBezTo>
                  <a:cubicBezTo>
                    <a:pt x="2558" y="2445"/>
                    <a:pt x="2571" y="2428"/>
                    <a:pt x="2584" y="2415"/>
                  </a:cubicBezTo>
                  <a:cubicBezTo>
                    <a:pt x="2376" y="2272"/>
                    <a:pt x="2194" y="2095"/>
                    <a:pt x="2073" y="1865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6777410" y="2977754"/>
              <a:ext cx="738276" cy="1636416"/>
            </a:xfrm>
            <a:custGeom>
              <a:avLst/>
              <a:gdLst/>
              <a:ahLst/>
              <a:cxnLst/>
              <a:rect l="l" t="t" r="r" b="b"/>
              <a:pathLst>
                <a:path w="5054" h="11202" extrusionOk="0">
                  <a:moveTo>
                    <a:pt x="5054" y="983"/>
                  </a:moveTo>
                  <a:lnTo>
                    <a:pt x="4115" y="2389"/>
                  </a:lnTo>
                  <a:cubicBezTo>
                    <a:pt x="3267" y="3483"/>
                    <a:pt x="2376" y="4686"/>
                    <a:pt x="1545" y="5824"/>
                  </a:cubicBezTo>
                  <a:lnTo>
                    <a:pt x="1316" y="9397"/>
                  </a:lnTo>
                  <a:lnTo>
                    <a:pt x="1216" y="10959"/>
                  </a:lnTo>
                  <a:cubicBezTo>
                    <a:pt x="1216" y="10959"/>
                    <a:pt x="749" y="11202"/>
                    <a:pt x="381" y="10968"/>
                  </a:cubicBezTo>
                  <a:lnTo>
                    <a:pt x="265" y="9354"/>
                  </a:lnTo>
                  <a:lnTo>
                    <a:pt x="44" y="6218"/>
                  </a:lnTo>
                  <a:cubicBezTo>
                    <a:pt x="1" y="5616"/>
                    <a:pt x="144" y="5015"/>
                    <a:pt x="455" y="4496"/>
                  </a:cubicBezTo>
                  <a:cubicBezTo>
                    <a:pt x="2203" y="1593"/>
                    <a:pt x="3427" y="1"/>
                    <a:pt x="3427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6592329" y="4578646"/>
              <a:ext cx="375419" cy="151780"/>
            </a:xfrm>
            <a:custGeom>
              <a:avLst/>
              <a:gdLst/>
              <a:ahLst/>
              <a:cxnLst/>
              <a:rect l="l" t="t" r="r" b="b"/>
              <a:pathLst>
                <a:path w="2570" h="1039" extrusionOk="0">
                  <a:moveTo>
                    <a:pt x="2566" y="705"/>
                  </a:moveTo>
                  <a:cubicBezTo>
                    <a:pt x="2566" y="814"/>
                    <a:pt x="2557" y="883"/>
                    <a:pt x="2557" y="883"/>
                  </a:cubicBezTo>
                  <a:cubicBezTo>
                    <a:pt x="2557" y="883"/>
                    <a:pt x="1350" y="1039"/>
                    <a:pt x="0" y="879"/>
                  </a:cubicBezTo>
                  <a:cubicBezTo>
                    <a:pt x="0" y="809"/>
                    <a:pt x="13" y="749"/>
                    <a:pt x="43" y="701"/>
                  </a:cubicBezTo>
                  <a:cubicBezTo>
                    <a:pt x="242" y="342"/>
                    <a:pt x="1103" y="398"/>
                    <a:pt x="1648" y="9"/>
                  </a:cubicBezTo>
                  <a:lnTo>
                    <a:pt x="2488" y="0"/>
                  </a:lnTo>
                  <a:cubicBezTo>
                    <a:pt x="2566" y="234"/>
                    <a:pt x="2570" y="519"/>
                    <a:pt x="2566" y="705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6592329" y="4681048"/>
              <a:ext cx="374835" cy="49376"/>
            </a:xfrm>
            <a:custGeom>
              <a:avLst/>
              <a:gdLst/>
              <a:ahLst/>
              <a:cxnLst/>
              <a:rect l="l" t="t" r="r" b="b"/>
              <a:pathLst>
                <a:path w="2566" h="338" extrusionOk="0">
                  <a:moveTo>
                    <a:pt x="2566" y="4"/>
                  </a:moveTo>
                  <a:cubicBezTo>
                    <a:pt x="2566" y="113"/>
                    <a:pt x="2557" y="182"/>
                    <a:pt x="2557" y="182"/>
                  </a:cubicBezTo>
                  <a:cubicBezTo>
                    <a:pt x="2557" y="182"/>
                    <a:pt x="1350" y="338"/>
                    <a:pt x="0" y="178"/>
                  </a:cubicBezTo>
                  <a:cubicBezTo>
                    <a:pt x="0" y="108"/>
                    <a:pt x="13" y="48"/>
                    <a:pt x="43" y="0"/>
                  </a:cubicBezTo>
                  <a:cubicBezTo>
                    <a:pt x="878" y="87"/>
                    <a:pt x="1726" y="87"/>
                    <a:pt x="2566" y="4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6737677" y="4624807"/>
              <a:ext cx="22204" cy="21620"/>
            </a:xfrm>
            <a:custGeom>
              <a:avLst/>
              <a:gdLst/>
              <a:ahLst/>
              <a:cxnLst/>
              <a:rect l="l" t="t" r="r" b="b"/>
              <a:pathLst>
                <a:path w="152" h="148" extrusionOk="0">
                  <a:moveTo>
                    <a:pt x="139" y="87"/>
                  </a:moveTo>
                  <a:cubicBezTo>
                    <a:pt x="113" y="61"/>
                    <a:pt x="87" y="35"/>
                    <a:pt x="61" y="13"/>
                  </a:cubicBezTo>
                  <a:cubicBezTo>
                    <a:pt x="56" y="4"/>
                    <a:pt x="48" y="0"/>
                    <a:pt x="35" y="0"/>
                  </a:cubicBezTo>
                  <a:cubicBezTo>
                    <a:pt x="26" y="0"/>
                    <a:pt x="18" y="4"/>
                    <a:pt x="13" y="13"/>
                  </a:cubicBezTo>
                  <a:cubicBezTo>
                    <a:pt x="5" y="17"/>
                    <a:pt x="0" y="26"/>
                    <a:pt x="0" y="39"/>
                  </a:cubicBezTo>
                  <a:cubicBezTo>
                    <a:pt x="0" y="48"/>
                    <a:pt x="5" y="56"/>
                    <a:pt x="13" y="65"/>
                  </a:cubicBezTo>
                  <a:cubicBezTo>
                    <a:pt x="35" y="87"/>
                    <a:pt x="61" y="113"/>
                    <a:pt x="87" y="134"/>
                  </a:cubicBezTo>
                  <a:cubicBezTo>
                    <a:pt x="95" y="143"/>
                    <a:pt x="104" y="147"/>
                    <a:pt x="113" y="147"/>
                  </a:cubicBezTo>
                  <a:cubicBezTo>
                    <a:pt x="121" y="147"/>
                    <a:pt x="134" y="143"/>
                    <a:pt x="139" y="134"/>
                  </a:cubicBezTo>
                  <a:cubicBezTo>
                    <a:pt x="147" y="130"/>
                    <a:pt x="152" y="121"/>
                    <a:pt x="147" y="108"/>
                  </a:cubicBezTo>
                  <a:cubicBezTo>
                    <a:pt x="147" y="100"/>
                    <a:pt x="147" y="91"/>
                    <a:pt x="139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6760319" y="4616480"/>
              <a:ext cx="26148" cy="22935"/>
            </a:xfrm>
            <a:custGeom>
              <a:avLst/>
              <a:gdLst/>
              <a:ahLst/>
              <a:cxnLst/>
              <a:rect l="l" t="t" r="r" b="b"/>
              <a:pathLst>
                <a:path w="179" h="157" extrusionOk="0">
                  <a:moveTo>
                    <a:pt x="165" y="92"/>
                  </a:moveTo>
                  <a:cubicBezTo>
                    <a:pt x="131" y="66"/>
                    <a:pt x="96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lnTo>
                    <a:pt x="113" y="144"/>
                  </a:lnTo>
                  <a:cubicBezTo>
                    <a:pt x="122" y="152"/>
                    <a:pt x="131" y="157"/>
                    <a:pt x="139" y="157"/>
                  </a:cubicBezTo>
                  <a:cubicBezTo>
                    <a:pt x="148" y="157"/>
                    <a:pt x="161" y="152"/>
                    <a:pt x="165" y="144"/>
                  </a:cubicBezTo>
                  <a:cubicBezTo>
                    <a:pt x="174" y="139"/>
                    <a:pt x="178" y="126"/>
                    <a:pt x="178" y="118"/>
                  </a:cubicBezTo>
                  <a:cubicBezTo>
                    <a:pt x="174" y="109"/>
                    <a:pt x="174" y="100"/>
                    <a:pt x="165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6787490" y="4608300"/>
              <a:ext cx="24833" cy="2293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57" y="91"/>
                  </a:moveTo>
                  <a:cubicBezTo>
                    <a:pt x="126" y="65"/>
                    <a:pt x="92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cubicBezTo>
                    <a:pt x="44" y="87"/>
                    <a:pt x="75" y="117"/>
                    <a:pt x="105" y="143"/>
                  </a:cubicBezTo>
                  <a:cubicBezTo>
                    <a:pt x="113" y="152"/>
                    <a:pt x="122" y="156"/>
                    <a:pt x="131" y="156"/>
                  </a:cubicBezTo>
                  <a:cubicBezTo>
                    <a:pt x="139" y="156"/>
                    <a:pt x="152" y="152"/>
                    <a:pt x="157" y="143"/>
                  </a:cubicBezTo>
                  <a:cubicBezTo>
                    <a:pt x="161" y="135"/>
                    <a:pt x="170" y="126"/>
                    <a:pt x="165" y="117"/>
                  </a:cubicBezTo>
                  <a:cubicBezTo>
                    <a:pt x="165" y="109"/>
                    <a:pt x="165" y="100"/>
                    <a:pt x="157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6810278" y="4598220"/>
              <a:ext cx="25417" cy="22935"/>
            </a:xfrm>
            <a:custGeom>
              <a:avLst/>
              <a:gdLst/>
              <a:ahLst/>
              <a:cxnLst/>
              <a:rect l="l" t="t" r="r" b="b"/>
              <a:pathLst>
                <a:path w="174" h="157" extrusionOk="0">
                  <a:moveTo>
                    <a:pt x="161" y="96"/>
                  </a:moveTo>
                  <a:cubicBezTo>
                    <a:pt x="131" y="65"/>
                    <a:pt x="96" y="39"/>
                    <a:pt x="66" y="9"/>
                  </a:cubicBezTo>
                  <a:cubicBezTo>
                    <a:pt x="61" y="0"/>
                    <a:pt x="48" y="0"/>
                    <a:pt x="40" y="0"/>
                  </a:cubicBezTo>
                  <a:cubicBezTo>
                    <a:pt x="31" y="0"/>
                    <a:pt x="22" y="0"/>
                    <a:pt x="14" y="9"/>
                  </a:cubicBezTo>
                  <a:cubicBezTo>
                    <a:pt x="1" y="22"/>
                    <a:pt x="1" y="48"/>
                    <a:pt x="14" y="61"/>
                  </a:cubicBezTo>
                  <a:cubicBezTo>
                    <a:pt x="48" y="91"/>
                    <a:pt x="79" y="117"/>
                    <a:pt x="109" y="147"/>
                  </a:cubicBezTo>
                  <a:cubicBezTo>
                    <a:pt x="118" y="156"/>
                    <a:pt x="126" y="156"/>
                    <a:pt x="135" y="156"/>
                  </a:cubicBezTo>
                  <a:cubicBezTo>
                    <a:pt x="144" y="156"/>
                    <a:pt x="152" y="156"/>
                    <a:pt x="161" y="147"/>
                  </a:cubicBezTo>
                  <a:cubicBezTo>
                    <a:pt x="174" y="134"/>
                    <a:pt x="174" y="109"/>
                    <a:pt x="16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6815975" y="4344187"/>
              <a:ext cx="153674" cy="269960"/>
            </a:xfrm>
            <a:custGeom>
              <a:avLst/>
              <a:gdLst/>
              <a:ahLst/>
              <a:cxnLst/>
              <a:rect l="l" t="t" r="r" b="b"/>
              <a:pathLst>
                <a:path w="1052" h="1848" extrusionOk="0">
                  <a:moveTo>
                    <a:pt x="1052" y="43"/>
                  </a:moveTo>
                  <a:lnTo>
                    <a:pt x="952" y="1605"/>
                  </a:lnTo>
                  <a:cubicBezTo>
                    <a:pt x="952" y="1605"/>
                    <a:pt x="485" y="1848"/>
                    <a:pt x="117" y="1614"/>
                  </a:cubicBezTo>
                  <a:lnTo>
                    <a:pt x="1" y="0"/>
                  </a:lnTo>
                  <a:cubicBezTo>
                    <a:pt x="351" y="17"/>
                    <a:pt x="702" y="30"/>
                    <a:pt x="1052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7552942" y="2992362"/>
              <a:ext cx="1022104" cy="1422697"/>
            </a:xfrm>
            <a:custGeom>
              <a:avLst/>
              <a:gdLst/>
              <a:ahLst/>
              <a:cxnLst/>
              <a:rect l="l" t="t" r="r" b="b"/>
              <a:pathLst>
                <a:path w="6997" h="9739" extrusionOk="0">
                  <a:moveTo>
                    <a:pt x="6996" y="9047"/>
                  </a:moveTo>
                  <a:cubicBezTo>
                    <a:pt x="6996" y="9047"/>
                    <a:pt x="6927" y="9570"/>
                    <a:pt x="6529" y="9739"/>
                  </a:cubicBezTo>
                  <a:lnTo>
                    <a:pt x="5105" y="8878"/>
                  </a:lnTo>
                  <a:lnTo>
                    <a:pt x="2103" y="7069"/>
                  </a:lnTo>
                  <a:cubicBezTo>
                    <a:pt x="1701" y="6827"/>
                    <a:pt x="1406" y="6438"/>
                    <a:pt x="1277" y="5983"/>
                  </a:cubicBezTo>
                  <a:cubicBezTo>
                    <a:pt x="316" y="2609"/>
                    <a:pt x="0" y="493"/>
                    <a:pt x="0" y="493"/>
                  </a:cubicBezTo>
                  <a:lnTo>
                    <a:pt x="1744" y="0"/>
                  </a:lnTo>
                  <a:lnTo>
                    <a:pt x="2211" y="1622"/>
                  </a:lnTo>
                  <a:cubicBezTo>
                    <a:pt x="2436" y="2990"/>
                    <a:pt x="2704" y="4465"/>
                    <a:pt x="2968" y="5845"/>
                  </a:cubicBezTo>
                  <a:lnTo>
                    <a:pt x="5698" y="8017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8429413" y="4313218"/>
              <a:ext cx="257389" cy="371780"/>
            </a:xfrm>
            <a:custGeom>
              <a:avLst/>
              <a:gdLst/>
              <a:ahLst/>
              <a:cxnLst/>
              <a:rect l="l" t="t" r="r" b="b"/>
              <a:pathLst>
                <a:path w="1762" h="2545" extrusionOk="0">
                  <a:moveTo>
                    <a:pt x="1619" y="338"/>
                  </a:moveTo>
                  <a:cubicBezTo>
                    <a:pt x="1710" y="403"/>
                    <a:pt x="1762" y="450"/>
                    <a:pt x="1762" y="450"/>
                  </a:cubicBezTo>
                  <a:cubicBezTo>
                    <a:pt x="1762" y="450"/>
                    <a:pt x="1204" y="1527"/>
                    <a:pt x="299" y="2544"/>
                  </a:cubicBezTo>
                  <a:cubicBezTo>
                    <a:pt x="243" y="2505"/>
                    <a:pt x="204" y="2462"/>
                    <a:pt x="178" y="2410"/>
                  </a:cubicBezTo>
                  <a:cubicBezTo>
                    <a:pt x="1" y="2038"/>
                    <a:pt x="537" y="1363"/>
                    <a:pt x="529" y="697"/>
                  </a:cubicBezTo>
                  <a:lnTo>
                    <a:pt x="1000" y="0"/>
                  </a:lnTo>
                  <a:cubicBezTo>
                    <a:pt x="1234" y="69"/>
                    <a:pt x="1476" y="229"/>
                    <a:pt x="1619" y="338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8455415" y="4362447"/>
              <a:ext cx="231387" cy="322550"/>
            </a:xfrm>
            <a:custGeom>
              <a:avLst/>
              <a:gdLst/>
              <a:ahLst/>
              <a:cxnLst/>
              <a:rect l="l" t="t" r="r" b="b"/>
              <a:pathLst>
                <a:path w="1584" h="2208" extrusionOk="0">
                  <a:moveTo>
                    <a:pt x="1441" y="1"/>
                  </a:moveTo>
                  <a:cubicBezTo>
                    <a:pt x="1532" y="66"/>
                    <a:pt x="1584" y="113"/>
                    <a:pt x="1584" y="113"/>
                  </a:cubicBezTo>
                  <a:cubicBezTo>
                    <a:pt x="1584" y="113"/>
                    <a:pt x="1026" y="1190"/>
                    <a:pt x="121" y="2207"/>
                  </a:cubicBezTo>
                  <a:cubicBezTo>
                    <a:pt x="65" y="2168"/>
                    <a:pt x="26" y="2125"/>
                    <a:pt x="0" y="2073"/>
                  </a:cubicBezTo>
                  <a:cubicBezTo>
                    <a:pt x="550" y="1433"/>
                    <a:pt x="1034" y="736"/>
                    <a:pt x="1441" y="1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8490766" y="4508527"/>
              <a:ext cx="26002" cy="14608"/>
            </a:xfrm>
            <a:custGeom>
              <a:avLst/>
              <a:gdLst/>
              <a:ahLst/>
              <a:cxnLst/>
              <a:rect l="l" t="t" r="r" b="b"/>
              <a:pathLst>
                <a:path w="178" h="100" extrusionOk="0">
                  <a:moveTo>
                    <a:pt x="135" y="4"/>
                  </a:moveTo>
                  <a:cubicBezTo>
                    <a:pt x="100" y="9"/>
                    <a:pt x="66" y="17"/>
                    <a:pt x="31" y="26"/>
                  </a:cubicBezTo>
                  <a:cubicBezTo>
                    <a:pt x="22" y="26"/>
                    <a:pt x="14" y="30"/>
                    <a:pt x="9" y="39"/>
                  </a:cubicBezTo>
                  <a:cubicBezTo>
                    <a:pt x="5" y="48"/>
                    <a:pt x="1" y="56"/>
                    <a:pt x="5" y="65"/>
                  </a:cubicBezTo>
                  <a:cubicBezTo>
                    <a:pt x="5" y="78"/>
                    <a:pt x="9" y="87"/>
                    <a:pt x="18" y="91"/>
                  </a:cubicBezTo>
                  <a:cubicBezTo>
                    <a:pt x="27" y="95"/>
                    <a:pt x="35" y="100"/>
                    <a:pt x="44" y="95"/>
                  </a:cubicBezTo>
                  <a:cubicBezTo>
                    <a:pt x="79" y="91"/>
                    <a:pt x="113" y="82"/>
                    <a:pt x="148" y="74"/>
                  </a:cubicBezTo>
                  <a:cubicBezTo>
                    <a:pt x="156" y="74"/>
                    <a:pt x="165" y="69"/>
                    <a:pt x="174" y="61"/>
                  </a:cubicBezTo>
                  <a:cubicBezTo>
                    <a:pt x="178" y="52"/>
                    <a:pt x="178" y="43"/>
                    <a:pt x="178" y="35"/>
                  </a:cubicBezTo>
                  <a:cubicBezTo>
                    <a:pt x="174" y="22"/>
                    <a:pt x="169" y="13"/>
                    <a:pt x="161" y="9"/>
                  </a:cubicBezTo>
                  <a:cubicBezTo>
                    <a:pt x="156" y="4"/>
                    <a:pt x="143" y="0"/>
                    <a:pt x="13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8497048" y="4482525"/>
              <a:ext cx="29215" cy="17238"/>
            </a:xfrm>
            <a:custGeom>
              <a:avLst/>
              <a:gdLst/>
              <a:ahLst/>
              <a:cxnLst/>
              <a:rect l="l" t="t" r="r" b="b"/>
              <a:pathLst>
                <a:path w="200" h="118" extrusionOk="0">
                  <a:moveTo>
                    <a:pt x="157" y="5"/>
                  </a:moveTo>
                  <a:lnTo>
                    <a:pt x="31" y="44"/>
                  </a:lnTo>
                  <a:cubicBezTo>
                    <a:pt x="23" y="44"/>
                    <a:pt x="14" y="48"/>
                    <a:pt x="5" y="57"/>
                  </a:cubicBezTo>
                  <a:cubicBezTo>
                    <a:pt x="1" y="66"/>
                    <a:pt x="1" y="74"/>
                    <a:pt x="1" y="83"/>
                  </a:cubicBezTo>
                  <a:cubicBezTo>
                    <a:pt x="5" y="96"/>
                    <a:pt x="10" y="104"/>
                    <a:pt x="14" y="109"/>
                  </a:cubicBezTo>
                  <a:cubicBezTo>
                    <a:pt x="23" y="113"/>
                    <a:pt x="36" y="117"/>
                    <a:pt x="44" y="113"/>
                  </a:cubicBezTo>
                  <a:lnTo>
                    <a:pt x="170" y="74"/>
                  </a:lnTo>
                  <a:cubicBezTo>
                    <a:pt x="178" y="74"/>
                    <a:pt x="187" y="70"/>
                    <a:pt x="191" y="61"/>
                  </a:cubicBezTo>
                  <a:cubicBezTo>
                    <a:pt x="196" y="53"/>
                    <a:pt x="200" y="44"/>
                    <a:pt x="200" y="35"/>
                  </a:cubicBezTo>
                  <a:cubicBezTo>
                    <a:pt x="196" y="22"/>
                    <a:pt x="191" y="14"/>
                    <a:pt x="183" y="9"/>
                  </a:cubicBezTo>
                  <a:cubicBezTo>
                    <a:pt x="174" y="5"/>
                    <a:pt x="165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8505374" y="4456669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6" y="5"/>
                  </a:moveTo>
                  <a:cubicBezTo>
                    <a:pt x="113" y="13"/>
                    <a:pt x="74" y="26"/>
                    <a:pt x="35" y="35"/>
                  </a:cubicBezTo>
                  <a:cubicBezTo>
                    <a:pt x="22" y="39"/>
                    <a:pt x="13" y="44"/>
                    <a:pt x="9" y="48"/>
                  </a:cubicBezTo>
                  <a:cubicBezTo>
                    <a:pt x="4" y="57"/>
                    <a:pt x="0" y="69"/>
                    <a:pt x="4" y="78"/>
                  </a:cubicBezTo>
                  <a:cubicBezTo>
                    <a:pt x="4" y="87"/>
                    <a:pt x="9" y="95"/>
                    <a:pt x="17" y="100"/>
                  </a:cubicBezTo>
                  <a:cubicBezTo>
                    <a:pt x="26" y="104"/>
                    <a:pt x="35" y="108"/>
                    <a:pt x="48" y="104"/>
                  </a:cubicBezTo>
                  <a:cubicBezTo>
                    <a:pt x="87" y="95"/>
                    <a:pt x="126" y="87"/>
                    <a:pt x="169" y="74"/>
                  </a:cubicBezTo>
                  <a:cubicBezTo>
                    <a:pt x="178" y="74"/>
                    <a:pt x="186" y="69"/>
                    <a:pt x="191" y="61"/>
                  </a:cubicBezTo>
                  <a:cubicBezTo>
                    <a:pt x="195" y="52"/>
                    <a:pt x="199" y="44"/>
                    <a:pt x="195" y="35"/>
                  </a:cubicBezTo>
                  <a:cubicBezTo>
                    <a:pt x="195" y="22"/>
                    <a:pt x="191" y="13"/>
                    <a:pt x="182" y="9"/>
                  </a:cubicBezTo>
                  <a:cubicBezTo>
                    <a:pt x="173" y="5"/>
                    <a:pt x="165" y="0"/>
                    <a:pt x="15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8510341" y="4431981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7" y="5"/>
                  </a:moveTo>
                  <a:cubicBezTo>
                    <a:pt x="118" y="14"/>
                    <a:pt x="74" y="22"/>
                    <a:pt x="31" y="31"/>
                  </a:cubicBezTo>
                  <a:cubicBezTo>
                    <a:pt x="22" y="35"/>
                    <a:pt x="14" y="39"/>
                    <a:pt x="9" y="48"/>
                  </a:cubicBezTo>
                  <a:cubicBezTo>
                    <a:pt x="5" y="52"/>
                    <a:pt x="1" y="65"/>
                    <a:pt x="1" y="74"/>
                  </a:cubicBezTo>
                  <a:cubicBezTo>
                    <a:pt x="5" y="91"/>
                    <a:pt x="27" y="109"/>
                    <a:pt x="44" y="104"/>
                  </a:cubicBezTo>
                  <a:cubicBezTo>
                    <a:pt x="87" y="96"/>
                    <a:pt x="126" y="87"/>
                    <a:pt x="169" y="74"/>
                  </a:cubicBezTo>
                  <a:cubicBezTo>
                    <a:pt x="178" y="74"/>
                    <a:pt x="187" y="70"/>
                    <a:pt x="191" y="61"/>
                  </a:cubicBezTo>
                  <a:cubicBezTo>
                    <a:pt x="200" y="52"/>
                    <a:pt x="200" y="44"/>
                    <a:pt x="200" y="35"/>
                  </a:cubicBezTo>
                  <a:cubicBezTo>
                    <a:pt x="195" y="18"/>
                    <a:pt x="178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8298673" y="4163340"/>
              <a:ext cx="276379" cy="251700"/>
            </a:xfrm>
            <a:custGeom>
              <a:avLst/>
              <a:gdLst/>
              <a:ahLst/>
              <a:cxnLst/>
              <a:rect l="l" t="t" r="r" b="b"/>
              <a:pathLst>
                <a:path w="1892" h="1723" extrusionOk="0">
                  <a:moveTo>
                    <a:pt x="1891" y="1031"/>
                  </a:moveTo>
                  <a:cubicBezTo>
                    <a:pt x="1891" y="1031"/>
                    <a:pt x="1822" y="1554"/>
                    <a:pt x="1424" y="1723"/>
                  </a:cubicBezTo>
                  <a:lnTo>
                    <a:pt x="0" y="86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6912095" y="2897557"/>
              <a:ext cx="1091491" cy="812219"/>
            </a:xfrm>
            <a:custGeom>
              <a:avLst/>
              <a:gdLst/>
              <a:ahLst/>
              <a:cxnLst/>
              <a:rect l="l" t="t" r="r" b="b"/>
              <a:pathLst>
                <a:path w="7472" h="5560" extrusionOk="0">
                  <a:moveTo>
                    <a:pt x="7472" y="5088"/>
                  </a:moveTo>
                  <a:cubicBezTo>
                    <a:pt x="7385" y="5131"/>
                    <a:pt x="7299" y="5166"/>
                    <a:pt x="7212" y="5200"/>
                  </a:cubicBezTo>
                  <a:cubicBezTo>
                    <a:pt x="7100" y="5248"/>
                    <a:pt x="6983" y="5291"/>
                    <a:pt x="6866" y="5330"/>
                  </a:cubicBezTo>
                  <a:cubicBezTo>
                    <a:pt x="6797" y="5352"/>
                    <a:pt x="6732" y="5369"/>
                    <a:pt x="6663" y="5386"/>
                  </a:cubicBezTo>
                  <a:cubicBezTo>
                    <a:pt x="6546" y="5421"/>
                    <a:pt x="6429" y="5447"/>
                    <a:pt x="6313" y="5469"/>
                  </a:cubicBezTo>
                  <a:cubicBezTo>
                    <a:pt x="5906" y="5546"/>
                    <a:pt x="5486" y="5559"/>
                    <a:pt x="5075" y="5495"/>
                  </a:cubicBezTo>
                  <a:cubicBezTo>
                    <a:pt x="4876" y="4482"/>
                    <a:pt x="4448" y="3366"/>
                    <a:pt x="4249" y="2315"/>
                  </a:cubicBezTo>
                  <a:cubicBezTo>
                    <a:pt x="3535" y="3228"/>
                    <a:pt x="2778" y="4313"/>
                    <a:pt x="2060" y="5226"/>
                  </a:cubicBezTo>
                  <a:cubicBezTo>
                    <a:pt x="1207" y="5118"/>
                    <a:pt x="411" y="4577"/>
                    <a:pt x="0" y="3820"/>
                  </a:cubicBezTo>
                  <a:cubicBezTo>
                    <a:pt x="740" y="2821"/>
                    <a:pt x="1480" y="1817"/>
                    <a:pt x="2215" y="813"/>
                  </a:cubicBezTo>
                  <a:cubicBezTo>
                    <a:pt x="3124" y="558"/>
                    <a:pt x="4106" y="376"/>
                    <a:pt x="5062" y="199"/>
                  </a:cubicBezTo>
                  <a:cubicBezTo>
                    <a:pt x="5183" y="177"/>
                    <a:pt x="5304" y="156"/>
                    <a:pt x="5421" y="134"/>
                  </a:cubicBezTo>
                  <a:cubicBezTo>
                    <a:pt x="5486" y="126"/>
                    <a:pt x="5551" y="113"/>
                    <a:pt x="5616" y="100"/>
                  </a:cubicBezTo>
                  <a:cubicBezTo>
                    <a:pt x="5737" y="78"/>
                    <a:pt x="5858" y="56"/>
                    <a:pt x="5975" y="35"/>
                  </a:cubicBezTo>
                  <a:cubicBezTo>
                    <a:pt x="6040" y="22"/>
                    <a:pt x="6105" y="13"/>
                    <a:pt x="6170" y="0"/>
                  </a:cubicBezTo>
                  <a:cubicBezTo>
                    <a:pt x="6879" y="1739"/>
                    <a:pt x="7195" y="3288"/>
                    <a:pt x="7472" y="50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7651545" y="2917131"/>
              <a:ext cx="233870" cy="779350"/>
            </a:xfrm>
            <a:custGeom>
              <a:avLst/>
              <a:gdLst/>
              <a:ahLst/>
              <a:cxnLst/>
              <a:rect l="l" t="t" r="r" b="b"/>
              <a:pathLst>
                <a:path w="1601" h="5335" extrusionOk="0">
                  <a:moveTo>
                    <a:pt x="1601" y="5252"/>
                  </a:moveTo>
                  <a:cubicBezTo>
                    <a:pt x="1484" y="5287"/>
                    <a:pt x="1367" y="5313"/>
                    <a:pt x="1251" y="5335"/>
                  </a:cubicBezTo>
                  <a:cubicBezTo>
                    <a:pt x="1216" y="5045"/>
                    <a:pt x="1177" y="4755"/>
                    <a:pt x="1134" y="4465"/>
                  </a:cubicBezTo>
                  <a:cubicBezTo>
                    <a:pt x="900" y="2968"/>
                    <a:pt x="524" y="1493"/>
                    <a:pt x="0" y="65"/>
                  </a:cubicBezTo>
                  <a:cubicBezTo>
                    <a:pt x="121" y="43"/>
                    <a:pt x="242" y="22"/>
                    <a:pt x="359" y="0"/>
                  </a:cubicBezTo>
                  <a:cubicBezTo>
                    <a:pt x="493" y="368"/>
                    <a:pt x="619" y="736"/>
                    <a:pt x="731" y="1103"/>
                  </a:cubicBezTo>
                  <a:cubicBezTo>
                    <a:pt x="1147" y="2458"/>
                    <a:pt x="1437" y="3846"/>
                    <a:pt x="1601" y="5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7732326" y="2902523"/>
              <a:ext cx="233432" cy="773799"/>
            </a:xfrm>
            <a:custGeom>
              <a:avLst/>
              <a:gdLst/>
              <a:ahLst/>
              <a:cxnLst/>
              <a:rect l="l" t="t" r="r" b="b"/>
              <a:pathLst>
                <a:path w="1598" h="5297" extrusionOk="0">
                  <a:moveTo>
                    <a:pt x="1597" y="5166"/>
                  </a:moveTo>
                  <a:cubicBezTo>
                    <a:pt x="1485" y="5214"/>
                    <a:pt x="1368" y="5257"/>
                    <a:pt x="1251" y="5296"/>
                  </a:cubicBezTo>
                  <a:cubicBezTo>
                    <a:pt x="1221" y="5024"/>
                    <a:pt x="1182" y="4751"/>
                    <a:pt x="1143" y="4483"/>
                  </a:cubicBezTo>
                  <a:cubicBezTo>
                    <a:pt x="910" y="2977"/>
                    <a:pt x="524" y="1498"/>
                    <a:pt x="1" y="66"/>
                  </a:cubicBezTo>
                  <a:cubicBezTo>
                    <a:pt x="122" y="44"/>
                    <a:pt x="243" y="22"/>
                    <a:pt x="360" y="1"/>
                  </a:cubicBezTo>
                  <a:cubicBezTo>
                    <a:pt x="494" y="373"/>
                    <a:pt x="624" y="745"/>
                    <a:pt x="736" y="1121"/>
                  </a:cubicBezTo>
                  <a:cubicBezTo>
                    <a:pt x="1143" y="2441"/>
                    <a:pt x="1429" y="3799"/>
                    <a:pt x="1597" y="5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6846359" y="1327050"/>
              <a:ext cx="469639" cy="475352"/>
            </a:xfrm>
            <a:custGeom>
              <a:avLst/>
              <a:gdLst/>
              <a:ahLst/>
              <a:cxnLst/>
              <a:rect l="l" t="t" r="r" b="b"/>
              <a:pathLst>
                <a:path w="3215" h="3254" extrusionOk="0">
                  <a:moveTo>
                    <a:pt x="2977" y="632"/>
                  </a:moveTo>
                  <a:cubicBezTo>
                    <a:pt x="2817" y="411"/>
                    <a:pt x="2505" y="294"/>
                    <a:pt x="2259" y="407"/>
                  </a:cubicBezTo>
                  <a:cubicBezTo>
                    <a:pt x="1865" y="0"/>
                    <a:pt x="1099" y="108"/>
                    <a:pt x="667" y="415"/>
                  </a:cubicBezTo>
                  <a:cubicBezTo>
                    <a:pt x="139" y="792"/>
                    <a:pt x="0" y="1558"/>
                    <a:pt x="472" y="2038"/>
                  </a:cubicBezTo>
                  <a:cubicBezTo>
                    <a:pt x="956" y="2522"/>
                    <a:pt x="1722" y="2540"/>
                    <a:pt x="2198" y="3028"/>
                  </a:cubicBezTo>
                  <a:cubicBezTo>
                    <a:pt x="2302" y="3137"/>
                    <a:pt x="2427" y="3253"/>
                    <a:pt x="2588" y="3215"/>
                  </a:cubicBezTo>
                  <a:cubicBezTo>
                    <a:pt x="2739" y="3176"/>
                    <a:pt x="2804" y="3020"/>
                    <a:pt x="2856" y="2894"/>
                  </a:cubicBezTo>
                  <a:cubicBezTo>
                    <a:pt x="3007" y="2527"/>
                    <a:pt x="3102" y="2142"/>
                    <a:pt x="3141" y="1752"/>
                  </a:cubicBezTo>
                  <a:cubicBezTo>
                    <a:pt x="3185" y="1380"/>
                    <a:pt x="3215" y="952"/>
                    <a:pt x="2977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905813" y="1362986"/>
              <a:ext cx="365340" cy="627132"/>
            </a:xfrm>
            <a:custGeom>
              <a:avLst/>
              <a:gdLst/>
              <a:ahLst/>
              <a:cxnLst/>
              <a:rect l="l" t="t" r="r" b="b"/>
              <a:pathLst>
                <a:path w="2501" h="4293" extrusionOk="0">
                  <a:moveTo>
                    <a:pt x="1930" y="650"/>
                  </a:moveTo>
                  <a:cubicBezTo>
                    <a:pt x="1363" y="1"/>
                    <a:pt x="0" y="572"/>
                    <a:pt x="17" y="1182"/>
                  </a:cubicBezTo>
                  <a:cubicBezTo>
                    <a:pt x="61" y="2445"/>
                    <a:pt x="346" y="2904"/>
                    <a:pt x="744" y="3116"/>
                  </a:cubicBezTo>
                  <a:cubicBezTo>
                    <a:pt x="1207" y="3358"/>
                    <a:pt x="1454" y="3258"/>
                    <a:pt x="1609" y="3955"/>
                  </a:cubicBezTo>
                  <a:cubicBezTo>
                    <a:pt x="1839" y="4292"/>
                    <a:pt x="2414" y="4215"/>
                    <a:pt x="2501" y="3756"/>
                  </a:cubicBezTo>
                  <a:cubicBezTo>
                    <a:pt x="2284" y="2834"/>
                    <a:pt x="2444" y="2069"/>
                    <a:pt x="2444" y="2069"/>
                  </a:cubicBezTo>
                  <a:cubicBezTo>
                    <a:pt x="2444" y="2069"/>
                    <a:pt x="2163" y="918"/>
                    <a:pt x="1930" y="65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82295" y="1397168"/>
              <a:ext cx="386959" cy="227597"/>
            </a:xfrm>
            <a:custGeom>
              <a:avLst/>
              <a:gdLst/>
              <a:ahLst/>
              <a:cxnLst/>
              <a:rect l="l" t="t" r="r" b="b"/>
              <a:pathLst>
                <a:path w="2649" h="1558" extrusionOk="0">
                  <a:moveTo>
                    <a:pt x="1978" y="615"/>
                  </a:moveTo>
                  <a:cubicBezTo>
                    <a:pt x="1809" y="1021"/>
                    <a:pt x="1303" y="1047"/>
                    <a:pt x="1303" y="1047"/>
                  </a:cubicBezTo>
                  <a:lnTo>
                    <a:pt x="1532" y="740"/>
                  </a:lnTo>
                  <a:cubicBezTo>
                    <a:pt x="1532" y="740"/>
                    <a:pt x="922" y="1311"/>
                    <a:pt x="165" y="1328"/>
                  </a:cubicBezTo>
                  <a:cubicBezTo>
                    <a:pt x="165" y="1328"/>
                    <a:pt x="1" y="1090"/>
                    <a:pt x="230" y="571"/>
                  </a:cubicBezTo>
                  <a:cubicBezTo>
                    <a:pt x="373" y="243"/>
                    <a:pt x="961" y="39"/>
                    <a:pt x="1498" y="18"/>
                  </a:cubicBezTo>
                  <a:cubicBezTo>
                    <a:pt x="2039" y="0"/>
                    <a:pt x="2311" y="173"/>
                    <a:pt x="2411" y="541"/>
                  </a:cubicBezTo>
                  <a:cubicBezTo>
                    <a:pt x="2510" y="909"/>
                    <a:pt x="2649" y="1359"/>
                    <a:pt x="2649" y="1359"/>
                  </a:cubicBezTo>
                  <a:lnTo>
                    <a:pt x="2484" y="1558"/>
                  </a:lnTo>
                  <a:cubicBezTo>
                    <a:pt x="2125" y="1419"/>
                    <a:pt x="1978" y="615"/>
                    <a:pt x="1978" y="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7224265" y="1584151"/>
              <a:ext cx="98164" cy="112045"/>
            </a:xfrm>
            <a:custGeom>
              <a:avLst/>
              <a:gdLst/>
              <a:ahLst/>
              <a:cxnLst/>
              <a:rect l="l" t="t" r="r" b="b"/>
              <a:pathLst>
                <a:path w="672" h="767" extrusionOk="0">
                  <a:moveTo>
                    <a:pt x="585" y="511"/>
                  </a:moveTo>
                  <a:cubicBezTo>
                    <a:pt x="494" y="684"/>
                    <a:pt x="312" y="767"/>
                    <a:pt x="174" y="693"/>
                  </a:cubicBezTo>
                  <a:cubicBezTo>
                    <a:pt x="35" y="624"/>
                    <a:pt x="1" y="425"/>
                    <a:pt x="87" y="256"/>
                  </a:cubicBezTo>
                  <a:cubicBezTo>
                    <a:pt x="178" y="83"/>
                    <a:pt x="360" y="1"/>
                    <a:pt x="498" y="70"/>
                  </a:cubicBezTo>
                  <a:cubicBezTo>
                    <a:pt x="632" y="144"/>
                    <a:pt x="671" y="338"/>
                    <a:pt x="585" y="51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7250121" y="1605040"/>
              <a:ext cx="55217" cy="65299"/>
            </a:xfrm>
            <a:custGeom>
              <a:avLst/>
              <a:gdLst/>
              <a:ahLst/>
              <a:cxnLst/>
              <a:rect l="l" t="t" r="r" b="b"/>
              <a:pathLst>
                <a:path w="378" h="447" extrusionOk="0">
                  <a:moveTo>
                    <a:pt x="256" y="18"/>
                  </a:moveTo>
                  <a:cubicBezTo>
                    <a:pt x="200" y="1"/>
                    <a:pt x="131" y="18"/>
                    <a:pt x="74" y="61"/>
                  </a:cubicBezTo>
                  <a:cubicBezTo>
                    <a:pt x="44" y="83"/>
                    <a:pt x="27" y="104"/>
                    <a:pt x="14" y="130"/>
                  </a:cubicBezTo>
                  <a:cubicBezTo>
                    <a:pt x="1" y="165"/>
                    <a:pt x="1" y="204"/>
                    <a:pt x="23" y="230"/>
                  </a:cubicBezTo>
                  <a:cubicBezTo>
                    <a:pt x="36" y="256"/>
                    <a:pt x="61" y="269"/>
                    <a:pt x="83" y="282"/>
                  </a:cubicBezTo>
                  <a:cubicBezTo>
                    <a:pt x="100" y="286"/>
                    <a:pt x="118" y="295"/>
                    <a:pt x="126" y="308"/>
                  </a:cubicBezTo>
                  <a:cubicBezTo>
                    <a:pt x="144" y="325"/>
                    <a:pt x="144" y="351"/>
                    <a:pt x="135" y="373"/>
                  </a:cubicBezTo>
                  <a:cubicBezTo>
                    <a:pt x="122" y="390"/>
                    <a:pt x="96" y="403"/>
                    <a:pt x="74" y="399"/>
                  </a:cubicBezTo>
                  <a:cubicBezTo>
                    <a:pt x="61" y="394"/>
                    <a:pt x="49" y="403"/>
                    <a:pt x="44" y="416"/>
                  </a:cubicBezTo>
                  <a:cubicBezTo>
                    <a:pt x="44" y="429"/>
                    <a:pt x="53" y="442"/>
                    <a:pt x="66" y="446"/>
                  </a:cubicBezTo>
                  <a:cubicBezTo>
                    <a:pt x="79" y="446"/>
                    <a:pt x="92" y="446"/>
                    <a:pt x="109" y="446"/>
                  </a:cubicBezTo>
                  <a:cubicBezTo>
                    <a:pt x="135" y="438"/>
                    <a:pt x="161" y="420"/>
                    <a:pt x="178" y="394"/>
                  </a:cubicBezTo>
                  <a:cubicBezTo>
                    <a:pt x="200" y="355"/>
                    <a:pt x="191" y="308"/>
                    <a:pt x="161" y="273"/>
                  </a:cubicBezTo>
                  <a:cubicBezTo>
                    <a:pt x="148" y="256"/>
                    <a:pt x="126" y="247"/>
                    <a:pt x="109" y="234"/>
                  </a:cubicBezTo>
                  <a:cubicBezTo>
                    <a:pt x="87" y="226"/>
                    <a:pt x="70" y="217"/>
                    <a:pt x="61" y="204"/>
                  </a:cubicBezTo>
                  <a:cubicBezTo>
                    <a:pt x="53" y="191"/>
                    <a:pt x="53" y="169"/>
                    <a:pt x="61" y="152"/>
                  </a:cubicBezTo>
                  <a:cubicBezTo>
                    <a:pt x="61" y="143"/>
                    <a:pt x="70" y="135"/>
                    <a:pt x="74" y="130"/>
                  </a:cubicBezTo>
                  <a:cubicBezTo>
                    <a:pt x="96" y="122"/>
                    <a:pt x="126" y="122"/>
                    <a:pt x="148" y="135"/>
                  </a:cubicBezTo>
                  <a:cubicBezTo>
                    <a:pt x="170" y="152"/>
                    <a:pt x="183" y="178"/>
                    <a:pt x="183" y="200"/>
                  </a:cubicBezTo>
                  <a:cubicBezTo>
                    <a:pt x="183" y="217"/>
                    <a:pt x="196" y="226"/>
                    <a:pt x="209" y="226"/>
                  </a:cubicBezTo>
                  <a:cubicBezTo>
                    <a:pt x="209" y="226"/>
                    <a:pt x="213" y="226"/>
                    <a:pt x="213" y="226"/>
                  </a:cubicBezTo>
                  <a:cubicBezTo>
                    <a:pt x="226" y="221"/>
                    <a:pt x="235" y="213"/>
                    <a:pt x="230" y="200"/>
                  </a:cubicBezTo>
                  <a:cubicBezTo>
                    <a:pt x="230" y="156"/>
                    <a:pt x="209" y="122"/>
                    <a:pt x="174" y="96"/>
                  </a:cubicBezTo>
                  <a:cubicBezTo>
                    <a:pt x="161" y="87"/>
                    <a:pt x="148" y="83"/>
                    <a:pt x="135" y="78"/>
                  </a:cubicBezTo>
                  <a:cubicBezTo>
                    <a:pt x="170" y="61"/>
                    <a:pt x="209" y="53"/>
                    <a:pt x="243" y="66"/>
                  </a:cubicBezTo>
                  <a:cubicBezTo>
                    <a:pt x="286" y="74"/>
                    <a:pt x="325" y="117"/>
                    <a:pt x="317" y="165"/>
                  </a:cubicBezTo>
                  <a:cubicBezTo>
                    <a:pt x="312" y="178"/>
                    <a:pt x="321" y="191"/>
                    <a:pt x="334" y="195"/>
                  </a:cubicBezTo>
                  <a:cubicBezTo>
                    <a:pt x="347" y="195"/>
                    <a:pt x="360" y="187"/>
                    <a:pt x="364" y="174"/>
                  </a:cubicBezTo>
                  <a:cubicBezTo>
                    <a:pt x="377" y="109"/>
                    <a:pt x="330" y="35"/>
                    <a:pt x="256" y="18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343265" y="2030425"/>
              <a:ext cx="793347" cy="634582"/>
            </a:xfrm>
            <a:custGeom>
              <a:avLst/>
              <a:gdLst/>
              <a:ahLst/>
              <a:cxnLst/>
              <a:rect l="l" t="t" r="r" b="b"/>
              <a:pathLst>
                <a:path w="5431" h="4344" extrusionOk="0">
                  <a:moveTo>
                    <a:pt x="5032" y="736"/>
                  </a:moveTo>
                  <a:lnTo>
                    <a:pt x="5019" y="351"/>
                  </a:lnTo>
                  <a:lnTo>
                    <a:pt x="4673" y="0"/>
                  </a:lnTo>
                  <a:cubicBezTo>
                    <a:pt x="4673" y="0"/>
                    <a:pt x="4565" y="126"/>
                    <a:pt x="4478" y="351"/>
                  </a:cubicBezTo>
                  <a:lnTo>
                    <a:pt x="3358" y="3159"/>
                  </a:lnTo>
                  <a:lnTo>
                    <a:pt x="303" y="2882"/>
                  </a:lnTo>
                  <a:lnTo>
                    <a:pt x="1" y="3448"/>
                  </a:lnTo>
                  <a:cubicBezTo>
                    <a:pt x="1" y="3448"/>
                    <a:pt x="2917" y="4344"/>
                    <a:pt x="3756" y="4206"/>
                  </a:cubicBezTo>
                  <a:cubicBezTo>
                    <a:pt x="4595" y="4071"/>
                    <a:pt x="5430" y="1095"/>
                    <a:pt x="5430" y="109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094201" y="2435505"/>
              <a:ext cx="359789" cy="191076"/>
            </a:xfrm>
            <a:custGeom>
              <a:avLst/>
              <a:gdLst/>
              <a:ahLst/>
              <a:cxnLst/>
              <a:rect l="l" t="t" r="r" b="b"/>
              <a:pathLst>
                <a:path w="2463" h="1308" extrusionOk="0">
                  <a:moveTo>
                    <a:pt x="2026" y="109"/>
                  </a:moveTo>
                  <a:cubicBezTo>
                    <a:pt x="2026" y="109"/>
                    <a:pt x="1139" y="0"/>
                    <a:pt x="953" y="39"/>
                  </a:cubicBezTo>
                  <a:cubicBezTo>
                    <a:pt x="771" y="74"/>
                    <a:pt x="1" y="515"/>
                    <a:pt x="31" y="567"/>
                  </a:cubicBezTo>
                  <a:cubicBezTo>
                    <a:pt x="62" y="623"/>
                    <a:pt x="793" y="334"/>
                    <a:pt x="793" y="334"/>
                  </a:cubicBezTo>
                  <a:cubicBezTo>
                    <a:pt x="793" y="334"/>
                    <a:pt x="126" y="861"/>
                    <a:pt x="187" y="926"/>
                  </a:cubicBezTo>
                  <a:cubicBezTo>
                    <a:pt x="243" y="996"/>
                    <a:pt x="879" y="554"/>
                    <a:pt x="879" y="554"/>
                  </a:cubicBezTo>
                  <a:cubicBezTo>
                    <a:pt x="879" y="554"/>
                    <a:pt x="485" y="1034"/>
                    <a:pt x="529" y="1082"/>
                  </a:cubicBezTo>
                  <a:cubicBezTo>
                    <a:pt x="572" y="1134"/>
                    <a:pt x="1113" y="684"/>
                    <a:pt x="1113" y="684"/>
                  </a:cubicBezTo>
                  <a:cubicBezTo>
                    <a:pt x="1113" y="684"/>
                    <a:pt x="685" y="1216"/>
                    <a:pt x="762" y="1264"/>
                  </a:cubicBezTo>
                  <a:cubicBezTo>
                    <a:pt x="840" y="1307"/>
                    <a:pt x="1359" y="775"/>
                    <a:pt x="1359" y="775"/>
                  </a:cubicBezTo>
                  <a:cubicBezTo>
                    <a:pt x="1359" y="775"/>
                    <a:pt x="1744" y="1216"/>
                    <a:pt x="2463" y="67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264967" y="2454496"/>
              <a:ext cx="103131" cy="70850"/>
            </a:xfrm>
            <a:custGeom>
              <a:avLst/>
              <a:gdLst/>
              <a:ahLst/>
              <a:cxnLst/>
              <a:rect l="l" t="t" r="r" b="b"/>
              <a:pathLst>
                <a:path w="706" h="485" extrusionOk="0">
                  <a:moveTo>
                    <a:pt x="688" y="485"/>
                  </a:moveTo>
                  <a:lnTo>
                    <a:pt x="688" y="485"/>
                  </a:lnTo>
                  <a:cubicBezTo>
                    <a:pt x="636" y="485"/>
                    <a:pt x="584" y="468"/>
                    <a:pt x="545" y="433"/>
                  </a:cubicBezTo>
                  <a:cubicBezTo>
                    <a:pt x="511" y="403"/>
                    <a:pt x="485" y="359"/>
                    <a:pt x="476" y="312"/>
                  </a:cubicBezTo>
                  <a:cubicBezTo>
                    <a:pt x="325" y="269"/>
                    <a:pt x="0" y="165"/>
                    <a:pt x="13" y="82"/>
                  </a:cubicBezTo>
                  <a:cubicBezTo>
                    <a:pt x="26" y="0"/>
                    <a:pt x="350" y="18"/>
                    <a:pt x="489" y="31"/>
                  </a:cubicBezTo>
                  <a:cubicBezTo>
                    <a:pt x="502" y="31"/>
                    <a:pt x="506" y="39"/>
                    <a:pt x="506" y="52"/>
                  </a:cubicBezTo>
                  <a:cubicBezTo>
                    <a:pt x="506" y="61"/>
                    <a:pt x="498" y="69"/>
                    <a:pt x="489" y="65"/>
                  </a:cubicBezTo>
                  <a:cubicBezTo>
                    <a:pt x="264" y="48"/>
                    <a:pt x="52" y="57"/>
                    <a:pt x="48" y="87"/>
                  </a:cubicBezTo>
                  <a:cubicBezTo>
                    <a:pt x="43" y="121"/>
                    <a:pt x="251" y="212"/>
                    <a:pt x="493" y="281"/>
                  </a:cubicBezTo>
                  <a:cubicBezTo>
                    <a:pt x="502" y="281"/>
                    <a:pt x="506" y="290"/>
                    <a:pt x="506" y="294"/>
                  </a:cubicBezTo>
                  <a:cubicBezTo>
                    <a:pt x="515" y="338"/>
                    <a:pt x="537" y="377"/>
                    <a:pt x="571" y="407"/>
                  </a:cubicBezTo>
                  <a:cubicBezTo>
                    <a:pt x="601" y="433"/>
                    <a:pt x="645" y="450"/>
                    <a:pt x="688" y="450"/>
                  </a:cubicBezTo>
                  <a:cubicBezTo>
                    <a:pt x="697" y="450"/>
                    <a:pt x="705" y="459"/>
                    <a:pt x="705" y="468"/>
                  </a:cubicBezTo>
                  <a:cubicBezTo>
                    <a:pt x="705" y="481"/>
                    <a:pt x="697" y="485"/>
                    <a:pt x="688" y="485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7142753" y="2016548"/>
              <a:ext cx="224521" cy="410930"/>
            </a:xfrm>
            <a:custGeom>
              <a:avLst/>
              <a:gdLst/>
              <a:ahLst/>
              <a:cxnLst/>
              <a:rect l="l" t="t" r="r" b="b"/>
              <a:pathLst>
                <a:path w="1537" h="2813" extrusionOk="0">
                  <a:moveTo>
                    <a:pt x="1394" y="0"/>
                  </a:moveTo>
                  <a:cubicBezTo>
                    <a:pt x="662" y="389"/>
                    <a:pt x="0" y="2306"/>
                    <a:pt x="0" y="2306"/>
                  </a:cubicBezTo>
                  <a:lnTo>
                    <a:pt x="1303" y="2812"/>
                  </a:lnTo>
                  <a:cubicBezTo>
                    <a:pt x="1424" y="1705"/>
                    <a:pt x="1536" y="619"/>
                    <a:pt x="1394" y="0"/>
                  </a:cubicBezTo>
                  <a:close/>
                </a:path>
              </a:pathLst>
            </a:custGeom>
            <a:solidFill>
              <a:srgbClr val="03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7025890" y="1900268"/>
              <a:ext cx="787504" cy="1171874"/>
            </a:xfrm>
            <a:custGeom>
              <a:avLst/>
              <a:gdLst/>
              <a:ahLst/>
              <a:cxnLst/>
              <a:rect l="l" t="t" r="r" b="b"/>
              <a:pathLst>
                <a:path w="5391" h="8022" extrusionOk="0">
                  <a:moveTo>
                    <a:pt x="800" y="320"/>
                  </a:moveTo>
                  <a:cubicBezTo>
                    <a:pt x="476" y="476"/>
                    <a:pt x="208" y="666"/>
                    <a:pt x="0" y="891"/>
                  </a:cubicBezTo>
                  <a:cubicBezTo>
                    <a:pt x="0" y="891"/>
                    <a:pt x="965" y="3842"/>
                    <a:pt x="1276" y="7857"/>
                  </a:cubicBezTo>
                  <a:cubicBezTo>
                    <a:pt x="3773" y="8021"/>
                    <a:pt x="5391" y="6827"/>
                    <a:pt x="5391" y="6827"/>
                  </a:cubicBezTo>
                  <a:cubicBezTo>
                    <a:pt x="4214" y="3158"/>
                    <a:pt x="2648" y="56"/>
                    <a:pt x="2648" y="56"/>
                  </a:cubicBezTo>
                  <a:cubicBezTo>
                    <a:pt x="2315" y="4"/>
                    <a:pt x="1990" y="0"/>
                    <a:pt x="1674" y="43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7064309" y="1902167"/>
              <a:ext cx="769975" cy="1231183"/>
            </a:xfrm>
            <a:custGeom>
              <a:avLst/>
              <a:gdLst/>
              <a:ahLst/>
              <a:cxnLst/>
              <a:rect l="l" t="t" r="r" b="b"/>
              <a:pathLst>
                <a:path w="5271" h="8428" extrusionOk="0">
                  <a:moveTo>
                    <a:pt x="5271" y="6918"/>
                  </a:moveTo>
                  <a:cubicBezTo>
                    <a:pt x="4050" y="7978"/>
                    <a:pt x="2329" y="8428"/>
                    <a:pt x="732" y="8142"/>
                  </a:cubicBezTo>
                  <a:cubicBezTo>
                    <a:pt x="754" y="6464"/>
                    <a:pt x="412" y="4101"/>
                    <a:pt x="200" y="3145"/>
                  </a:cubicBezTo>
                  <a:cubicBezTo>
                    <a:pt x="382" y="2306"/>
                    <a:pt x="373" y="1410"/>
                    <a:pt x="1" y="636"/>
                  </a:cubicBezTo>
                  <a:cubicBezTo>
                    <a:pt x="83" y="549"/>
                    <a:pt x="204" y="489"/>
                    <a:pt x="312" y="428"/>
                  </a:cubicBezTo>
                  <a:cubicBezTo>
                    <a:pt x="338" y="757"/>
                    <a:pt x="473" y="1064"/>
                    <a:pt x="646" y="1350"/>
                  </a:cubicBezTo>
                  <a:cubicBezTo>
                    <a:pt x="723" y="1484"/>
                    <a:pt x="819" y="1609"/>
                    <a:pt x="948" y="1692"/>
                  </a:cubicBezTo>
                  <a:cubicBezTo>
                    <a:pt x="1078" y="1774"/>
                    <a:pt x="1247" y="1808"/>
                    <a:pt x="1390" y="1752"/>
                  </a:cubicBezTo>
                  <a:cubicBezTo>
                    <a:pt x="1593" y="1670"/>
                    <a:pt x="1684" y="1432"/>
                    <a:pt x="1727" y="1216"/>
                  </a:cubicBezTo>
                  <a:cubicBezTo>
                    <a:pt x="1814" y="805"/>
                    <a:pt x="1801" y="407"/>
                    <a:pt x="1710" y="0"/>
                  </a:cubicBezTo>
                  <a:lnTo>
                    <a:pt x="1995" y="0"/>
                  </a:lnTo>
                  <a:cubicBezTo>
                    <a:pt x="2008" y="917"/>
                    <a:pt x="2610" y="1770"/>
                    <a:pt x="3453" y="2133"/>
                  </a:cubicBezTo>
                  <a:cubicBezTo>
                    <a:pt x="4141" y="3682"/>
                    <a:pt x="4799" y="5291"/>
                    <a:pt x="5271" y="69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7405694" y="1908449"/>
              <a:ext cx="550566" cy="698420"/>
            </a:xfrm>
            <a:custGeom>
              <a:avLst/>
              <a:gdLst/>
              <a:ahLst/>
              <a:cxnLst/>
              <a:rect l="l" t="t" r="r" b="b"/>
              <a:pathLst>
                <a:path w="3769" h="4781" extrusionOk="0">
                  <a:moveTo>
                    <a:pt x="3505" y="1125"/>
                  </a:moveTo>
                  <a:cubicBezTo>
                    <a:pt x="3241" y="316"/>
                    <a:pt x="48" y="0"/>
                    <a:pt x="48" y="0"/>
                  </a:cubicBezTo>
                  <a:lnTo>
                    <a:pt x="0" y="104"/>
                  </a:lnTo>
                  <a:cubicBezTo>
                    <a:pt x="35" y="459"/>
                    <a:pt x="130" y="904"/>
                    <a:pt x="281" y="1220"/>
                  </a:cubicBezTo>
                  <a:lnTo>
                    <a:pt x="2375" y="1618"/>
                  </a:lnTo>
                  <a:lnTo>
                    <a:pt x="1389" y="4569"/>
                  </a:lnTo>
                  <a:lnTo>
                    <a:pt x="1999" y="4781"/>
                  </a:lnTo>
                  <a:cubicBezTo>
                    <a:pt x="1999" y="4781"/>
                    <a:pt x="3769" y="1930"/>
                    <a:pt x="3505" y="112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7549728" y="2530311"/>
              <a:ext cx="203632" cy="332630"/>
            </a:xfrm>
            <a:custGeom>
              <a:avLst/>
              <a:gdLst/>
              <a:ahLst/>
              <a:cxnLst/>
              <a:rect l="l" t="t" r="r" b="b"/>
              <a:pathLst>
                <a:path w="1394" h="2277" extrusionOk="0">
                  <a:moveTo>
                    <a:pt x="438" y="230"/>
                  </a:moveTo>
                  <a:cubicBezTo>
                    <a:pt x="438" y="230"/>
                    <a:pt x="48" y="1034"/>
                    <a:pt x="22" y="1220"/>
                  </a:cubicBezTo>
                  <a:cubicBezTo>
                    <a:pt x="1" y="1407"/>
                    <a:pt x="165" y="2276"/>
                    <a:pt x="226" y="2263"/>
                  </a:cubicBezTo>
                  <a:cubicBezTo>
                    <a:pt x="286" y="2254"/>
                    <a:pt x="252" y="1471"/>
                    <a:pt x="252" y="1471"/>
                  </a:cubicBezTo>
                  <a:cubicBezTo>
                    <a:pt x="252" y="1471"/>
                    <a:pt x="533" y="2267"/>
                    <a:pt x="615" y="2237"/>
                  </a:cubicBezTo>
                  <a:cubicBezTo>
                    <a:pt x="697" y="2203"/>
                    <a:pt x="490" y="1458"/>
                    <a:pt x="490" y="1458"/>
                  </a:cubicBezTo>
                  <a:cubicBezTo>
                    <a:pt x="490" y="1458"/>
                    <a:pt x="810" y="1986"/>
                    <a:pt x="875" y="1960"/>
                  </a:cubicBezTo>
                  <a:cubicBezTo>
                    <a:pt x="935" y="1939"/>
                    <a:pt x="689" y="1281"/>
                    <a:pt x="689" y="1281"/>
                  </a:cubicBezTo>
                  <a:cubicBezTo>
                    <a:pt x="689" y="1281"/>
                    <a:pt x="1048" y="1861"/>
                    <a:pt x="1117" y="1800"/>
                  </a:cubicBezTo>
                  <a:cubicBezTo>
                    <a:pt x="1186" y="1740"/>
                    <a:pt x="849" y="1073"/>
                    <a:pt x="849" y="1073"/>
                  </a:cubicBezTo>
                  <a:cubicBezTo>
                    <a:pt x="849" y="1073"/>
                    <a:pt x="1394" y="857"/>
                    <a:pt x="1108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229D3-1055-F506-7A9F-AB96D0D12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7" descr="A logo of a basketball player&#10;&#10;Description automatically generated">
            <a:extLst>
              <a:ext uri="{FF2B5EF4-FFF2-40B4-BE49-F238E27FC236}">
                <a16:creationId xmlns:a16="http://schemas.microsoft.com/office/drawing/2014/main" id="{56D4CD12-8708-4329-5CDD-2A55C725C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704585-6D9E-BC5D-0CEE-F03D5B95D901}"/>
              </a:ext>
            </a:extLst>
          </p:cNvPr>
          <p:cNvSpPr/>
          <p:nvPr/>
        </p:nvSpPr>
        <p:spPr>
          <a:xfrm>
            <a:off x="9050113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8"/>
          <p:cNvSpPr txBox="1">
            <a:spLocks noGrp="1"/>
          </p:cNvSpPr>
          <p:nvPr>
            <p:ph type="title"/>
          </p:nvPr>
        </p:nvSpPr>
        <p:spPr>
          <a:xfrm>
            <a:off x="49100" y="9851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Shortlisting Teams</a:t>
            </a:r>
            <a:endParaRPr lang="en-US"/>
          </a:p>
        </p:txBody>
      </p:sp>
      <p:graphicFrame>
        <p:nvGraphicFramePr>
          <p:cNvPr id="1170" name="Google Shape;1170;p28"/>
          <p:cNvGraphicFramePr/>
          <p:nvPr>
            <p:extLst>
              <p:ext uri="{D42A27DB-BD31-4B8C-83A1-F6EECF244321}">
                <p14:modId xmlns:p14="http://schemas.microsoft.com/office/powerpoint/2010/main" val="3378978034"/>
              </p:ext>
            </p:extLst>
          </p:nvPr>
        </p:nvGraphicFramePr>
        <p:xfrm>
          <a:off x="559370" y="2013020"/>
          <a:ext cx="8025259" cy="2101297"/>
        </p:xfrm>
        <a:graphic>
          <a:graphicData uri="http://schemas.openxmlformats.org/drawingml/2006/table">
            <a:tbl>
              <a:tblPr>
                <a:noFill/>
                <a:tableStyleId>{6149ABCF-6C63-4D1F-AEE5-BD9543405A8C}</a:tableStyleId>
              </a:tblPr>
              <a:tblGrid>
                <a:gridCol w="124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080">
                  <a:extLst>
                    <a:ext uri="{9D8B030D-6E8A-4147-A177-3AD203B41FA5}">
                      <a16:colId xmlns:a16="http://schemas.microsoft.com/office/drawing/2014/main" val="901949813"/>
                    </a:ext>
                  </a:extLst>
                </a:gridCol>
                <a:gridCol w="1168181">
                  <a:extLst>
                    <a:ext uri="{9D8B030D-6E8A-4147-A177-3AD203B41FA5}">
                      <a16:colId xmlns:a16="http://schemas.microsoft.com/office/drawing/2014/main" val="1292114660"/>
                    </a:ext>
                  </a:extLst>
                </a:gridCol>
                <a:gridCol w="1234745">
                  <a:extLst>
                    <a:ext uri="{9D8B030D-6E8A-4147-A177-3AD203B41FA5}">
                      <a16:colId xmlns:a16="http://schemas.microsoft.com/office/drawing/2014/main" val="2425507193"/>
                    </a:ext>
                  </a:extLst>
                </a:gridCol>
              </a:tblGrid>
              <a:tr h="1159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Population &gt; 932,759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Age Median &lt;40</a:t>
                      </a:r>
                      <a:endParaRPr lang="en-US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Household Income Median &gt;48,000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Rent Median &gt;1000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Poverty &lt;20</a:t>
                      </a:r>
                      <a:endParaRPr lang="en-US"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Race Multiple &gt;5 and White &lt;58.8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Culture &amp; Infrastructure+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Machine Learning Evaluation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1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26 Cities 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22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20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18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17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11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71" name="Google Shape;1171;p28"/>
          <p:cNvGrpSpPr/>
          <p:nvPr/>
        </p:nvGrpSpPr>
        <p:grpSpPr>
          <a:xfrm flipH="1">
            <a:off x="2950199" y="811317"/>
            <a:ext cx="1102865" cy="1202324"/>
            <a:chOff x="6094201" y="1327050"/>
            <a:chExt cx="2592601" cy="3403376"/>
          </a:xfrm>
        </p:grpSpPr>
        <p:sp>
          <p:nvSpPr>
            <p:cNvPr id="1172" name="Google Shape;1172;p28"/>
            <p:cNvSpPr/>
            <p:nvPr/>
          </p:nvSpPr>
          <p:spPr>
            <a:xfrm>
              <a:off x="6210479" y="2791941"/>
              <a:ext cx="430636" cy="430505"/>
            </a:xfrm>
            <a:custGeom>
              <a:avLst/>
              <a:gdLst/>
              <a:ahLst/>
              <a:cxnLst/>
              <a:rect l="l" t="t" r="r" b="b"/>
              <a:pathLst>
                <a:path w="2948" h="2947" extrusionOk="0">
                  <a:moveTo>
                    <a:pt x="2947" y="1472"/>
                  </a:moveTo>
                  <a:cubicBezTo>
                    <a:pt x="2947" y="1835"/>
                    <a:pt x="2813" y="2172"/>
                    <a:pt x="2597" y="2428"/>
                  </a:cubicBezTo>
                  <a:cubicBezTo>
                    <a:pt x="2584" y="2441"/>
                    <a:pt x="2571" y="2458"/>
                    <a:pt x="2558" y="2471"/>
                  </a:cubicBezTo>
                  <a:cubicBezTo>
                    <a:pt x="2329" y="2722"/>
                    <a:pt x="2013" y="2891"/>
                    <a:pt x="1658" y="2934"/>
                  </a:cubicBezTo>
                  <a:cubicBezTo>
                    <a:pt x="1636" y="2938"/>
                    <a:pt x="1615" y="2938"/>
                    <a:pt x="1593" y="2938"/>
                  </a:cubicBezTo>
                  <a:lnTo>
                    <a:pt x="1593" y="2938"/>
                  </a:lnTo>
                  <a:cubicBezTo>
                    <a:pt x="1554" y="2943"/>
                    <a:pt x="1515" y="2947"/>
                    <a:pt x="1476" y="2947"/>
                  </a:cubicBezTo>
                  <a:cubicBezTo>
                    <a:pt x="966" y="2947"/>
                    <a:pt x="516" y="2687"/>
                    <a:pt x="252" y="2294"/>
                  </a:cubicBezTo>
                  <a:cubicBezTo>
                    <a:pt x="243" y="2276"/>
                    <a:pt x="230" y="2263"/>
                    <a:pt x="222" y="2246"/>
                  </a:cubicBezTo>
                  <a:cubicBezTo>
                    <a:pt x="83" y="2021"/>
                    <a:pt x="1" y="1757"/>
                    <a:pt x="1" y="1472"/>
                  </a:cubicBezTo>
                  <a:cubicBezTo>
                    <a:pt x="1" y="1407"/>
                    <a:pt x="5" y="1346"/>
                    <a:pt x="14" y="1286"/>
                  </a:cubicBezTo>
                  <a:cubicBezTo>
                    <a:pt x="18" y="1264"/>
                    <a:pt x="18" y="1242"/>
                    <a:pt x="23" y="1221"/>
                  </a:cubicBezTo>
                  <a:cubicBezTo>
                    <a:pt x="66" y="965"/>
                    <a:pt x="174" y="736"/>
                    <a:pt x="334" y="546"/>
                  </a:cubicBezTo>
                  <a:cubicBezTo>
                    <a:pt x="343" y="528"/>
                    <a:pt x="356" y="515"/>
                    <a:pt x="369" y="502"/>
                  </a:cubicBezTo>
                  <a:cubicBezTo>
                    <a:pt x="637" y="195"/>
                    <a:pt x="1035" y="1"/>
                    <a:pt x="1476" y="1"/>
                  </a:cubicBezTo>
                  <a:cubicBezTo>
                    <a:pt x="1537" y="1"/>
                    <a:pt x="1597" y="5"/>
                    <a:pt x="1658" y="14"/>
                  </a:cubicBezTo>
                  <a:cubicBezTo>
                    <a:pt x="1680" y="14"/>
                    <a:pt x="1701" y="18"/>
                    <a:pt x="1723" y="22"/>
                  </a:cubicBezTo>
                  <a:lnTo>
                    <a:pt x="1723" y="22"/>
                  </a:lnTo>
                  <a:cubicBezTo>
                    <a:pt x="2008" y="70"/>
                    <a:pt x="2264" y="200"/>
                    <a:pt x="2467" y="386"/>
                  </a:cubicBezTo>
                  <a:cubicBezTo>
                    <a:pt x="2480" y="399"/>
                    <a:pt x="2497" y="412"/>
                    <a:pt x="2510" y="425"/>
                  </a:cubicBezTo>
                  <a:cubicBezTo>
                    <a:pt x="2709" y="619"/>
                    <a:pt x="2852" y="874"/>
                    <a:pt x="2913" y="1160"/>
                  </a:cubicBezTo>
                  <a:cubicBezTo>
                    <a:pt x="2917" y="1177"/>
                    <a:pt x="2921" y="1199"/>
                    <a:pt x="2926" y="1216"/>
                  </a:cubicBezTo>
                  <a:cubicBezTo>
                    <a:pt x="2939" y="1298"/>
                    <a:pt x="2947" y="1385"/>
                    <a:pt x="29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6212378" y="2793840"/>
              <a:ext cx="425524" cy="427437"/>
            </a:xfrm>
            <a:custGeom>
              <a:avLst/>
              <a:gdLst/>
              <a:ahLst/>
              <a:cxnLst/>
              <a:rect l="l" t="t" r="r" b="b"/>
              <a:pathLst>
                <a:path w="2913" h="2926" extrusionOk="0">
                  <a:moveTo>
                    <a:pt x="2073" y="1865"/>
                  </a:moveTo>
                  <a:cubicBezTo>
                    <a:pt x="2013" y="1748"/>
                    <a:pt x="1969" y="1619"/>
                    <a:pt x="1952" y="1489"/>
                  </a:cubicBezTo>
                  <a:cubicBezTo>
                    <a:pt x="2073" y="1467"/>
                    <a:pt x="2199" y="1441"/>
                    <a:pt x="2320" y="1411"/>
                  </a:cubicBezTo>
                  <a:cubicBezTo>
                    <a:pt x="2523" y="1359"/>
                    <a:pt x="2722" y="1290"/>
                    <a:pt x="2913" y="1203"/>
                  </a:cubicBezTo>
                  <a:cubicBezTo>
                    <a:pt x="2908" y="1186"/>
                    <a:pt x="2904" y="1164"/>
                    <a:pt x="2900" y="1147"/>
                  </a:cubicBezTo>
                  <a:cubicBezTo>
                    <a:pt x="2597" y="1281"/>
                    <a:pt x="2272" y="1376"/>
                    <a:pt x="1944" y="1433"/>
                  </a:cubicBezTo>
                  <a:cubicBezTo>
                    <a:pt x="1939" y="1389"/>
                    <a:pt x="1939" y="1350"/>
                    <a:pt x="1939" y="1307"/>
                  </a:cubicBezTo>
                  <a:cubicBezTo>
                    <a:pt x="1948" y="1108"/>
                    <a:pt x="2030" y="922"/>
                    <a:pt x="2147" y="758"/>
                  </a:cubicBezTo>
                  <a:cubicBezTo>
                    <a:pt x="2246" y="628"/>
                    <a:pt x="2368" y="515"/>
                    <a:pt x="2497" y="412"/>
                  </a:cubicBezTo>
                  <a:cubicBezTo>
                    <a:pt x="2484" y="399"/>
                    <a:pt x="2471" y="386"/>
                    <a:pt x="2454" y="373"/>
                  </a:cubicBezTo>
                  <a:cubicBezTo>
                    <a:pt x="2186" y="593"/>
                    <a:pt x="1944" y="857"/>
                    <a:pt x="1892" y="1216"/>
                  </a:cubicBezTo>
                  <a:cubicBezTo>
                    <a:pt x="1883" y="1294"/>
                    <a:pt x="1883" y="1368"/>
                    <a:pt x="1887" y="1441"/>
                  </a:cubicBezTo>
                  <a:cubicBezTo>
                    <a:pt x="1835" y="1450"/>
                    <a:pt x="1783" y="1454"/>
                    <a:pt x="1732" y="1463"/>
                  </a:cubicBezTo>
                  <a:cubicBezTo>
                    <a:pt x="1558" y="1480"/>
                    <a:pt x="1385" y="1489"/>
                    <a:pt x="1212" y="1484"/>
                  </a:cubicBezTo>
                  <a:cubicBezTo>
                    <a:pt x="1217" y="1143"/>
                    <a:pt x="1295" y="801"/>
                    <a:pt x="1433" y="489"/>
                  </a:cubicBezTo>
                  <a:cubicBezTo>
                    <a:pt x="1507" y="316"/>
                    <a:pt x="1602" y="156"/>
                    <a:pt x="1710" y="9"/>
                  </a:cubicBezTo>
                  <a:cubicBezTo>
                    <a:pt x="1688" y="5"/>
                    <a:pt x="1667" y="1"/>
                    <a:pt x="1645" y="1"/>
                  </a:cubicBezTo>
                  <a:cubicBezTo>
                    <a:pt x="1416" y="316"/>
                    <a:pt x="1260" y="688"/>
                    <a:pt x="1195" y="1078"/>
                  </a:cubicBezTo>
                  <a:cubicBezTo>
                    <a:pt x="1173" y="1212"/>
                    <a:pt x="1160" y="1346"/>
                    <a:pt x="1156" y="1484"/>
                  </a:cubicBezTo>
                  <a:cubicBezTo>
                    <a:pt x="1009" y="1480"/>
                    <a:pt x="862" y="1467"/>
                    <a:pt x="719" y="1441"/>
                  </a:cubicBezTo>
                  <a:cubicBezTo>
                    <a:pt x="728" y="1151"/>
                    <a:pt x="624" y="861"/>
                    <a:pt x="460" y="624"/>
                  </a:cubicBezTo>
                  <a:cubicBezTo>
                    <a:pt x="425" y="576"/>
                    <a:pt x="390" y="533"/>
                    <a:pt x="356" y="489"/>
                  </a:cubicBezTo>
                  <a:cubicBezTo>
                    <a:pt x="343" y="502"/>
                    <a:pt x="330" y="515"/>
                    <a:pt x="321" y="533"/>
                  </a:cubicBezTo>
                  <a:cubicBezTo>
                    <a:pt x="455" y="697"/>
                    <a:pt x="563" y="883"/>
                    <a:pt x="620" y="1091"/>
                  </a:cubicBezTo>
                  <a:cubicBezTo>
                    <a:pt x="650" y="1203"/>
                    <a:pt x="667" y="1320"/>
                    <a:pt x="663" y="1433"/>
                  </a:cubicBezTo>
                  <a:cubicBezTo>
                    <a:pt x="572" y="1420"/>
                    <a:pt x="486" y="1402"/>
                    <a:pt x="399" y="1381"/>
                  </a:cubicBezTo>
                  <a:cubicBezTo>
                    <a:pt x="265" y="1346"/>
                    <a:pt x="122" y="1294"/>
                    <a:pt x="10" y="1208"/>
                  </a:cubicBezTo>
                  <a:cubicBezTo>
                    <a:pt x="5" y="1229"/>
                    <a:pt x="5" y="1251"/>
                    <a:pt x="1" y="1273"/>
                  </a:cubicBezTo>
                  <a:cubicBezTo>
                    <a:pt x="83" y="1329"/>
                    <a:pt x="178" y="1372"/>
                    <a:pt x="274" y="1402"/>
                  </a:cubicBezTo>
                  <a:cubicBezTo>
                    <a:pt x="399" y="1441"/>
                    <a:pt x="529" y="1472"/>
                    <a:pt x="659" y="1489"/>
                  </a:cubicBezTo>
                  <a:cubicBezTo>
                    <a:pt x="654" y="1549"/>
                    <a:pt x="646" y="1610"/>
                    <a:pt x="628" y="1666"/>
                  </a:cubicBezTo>
                  <a:cubicBezTo>
                    <a:pt x="576" y="1861"/>
                    <a:pt x="460" y="2025"/>
                    <a:pt x="308" y="2155"/>
                  </a:cubicBezTo>
                  <a:cubicBezTo>
                    <a:pt x="278" y="2185"/>
                    <a:pt x="243" y="2207"/>
                    <a:pt x="209" y="2233"/>
                  </a:cubicBezTo>
                  <a:cubicBezTo>
                    <a:pt x="217" y="2250"/>
                    <a:pt x="230" y="2263"/>
                    <a:pt x="239" y="2281"/>
                  </a:cubicBezTo>
                  <a:cubicBezTo>
                    <a:pt x="421" y="2146"/>
                    <a:pt x="572" y="1986"/>
                    <a:pt x="654" y="1766"/>
                  </a:cubicBezTo>
                  <a:cubicBezTo>
                    <a:pt x="689" y="1679"/>
                    <a:pt x="706" y="1588"/>
                    <a:pt x="715" y="1497"/>
                  </a:cubicBezTo>
                  <a:cubicBezTo>
                    <a:pt x="788" y="1510"/>
                    <a:pt x="862" y="1515"/>
                    <a:pt x="931" y="1523"/>
                  </a:cubicBezTo>
                  <a:cubicBezTo>
                    <a:pt x="1009" y="1532"/>
                    <a:pt x="1083" y="1536"/>
                    <a:pt x="1156" y="1536"/>
                  </a:cubicBezTo>
                  <a:cubicBezTo>
                    <a:pt x="1160" y="1874"/>
                    <a:pt x="1230" y="2207"/>
                    <a:pt x="1364" y="2519"/>
                  </a:cubicBezTo>
                  <a:cubicBezTo>
                    <a:pt x="1424" y="2661"/>
                    <a:pt x="1498" y="2795"/>
                    <a:pt x="1580" y="2925"/>
                  </a:cubicBezTo>
                  <a:lnTo>
                    <a:pt x="1580" y="2925"/>
                  </a:lnTo>
                  <a:cubicBezTo>
                    <a:pt x="1602" y="2925"/>
                    <a:pt x="1623" y="2925"/>
                    <a:pt x="1645" y="2921"/>
                  </a:cubicBezTo>
                  <a:cubicBezTo>
                    <a:pt x="1437" y="2609"/>
                    <a:pt x="1299" y="2259"/>
                    <a:pt x="1243" y="1891"/>
                  </a:cubicBezTo>
                  <a:cubicBezTo>
                    <a:pt x="1225" y="1774"/>
                    <a:pt x="1212" y="1658"/>
                    <a:pt x="1212" y="1541"/>
                  </a:cubicBezTo>
                  <a:cubicBezTo>
                    <a:pt x="1442" y="1545"/>
                    <a:pt x="1671" y="1532"/>
                    <a:pt x="1896" y="1497"/>
                  </a:cubicBezTo>
                  <a:cubicBezTo>
                    <a:pt x="1939" y="1800"/>
                    <a:pt x="2108" y="2082"/>
                    <a:pt x="2333" y="2289"/>
                  </a:cubicBezTo>
                  <a:cubicBezTo>
                    <a:pt x="2402" y="2350"/>
                    <a:pt x="2471" y="2406"/>
                    <a:pt x="2545" y="2458"/>
                  </a:cubicBezTo>
                  <a:cubicBezTo>
                    <a:pt x="2558" y="2445"/>
                    <a:pt x="2571" y="2428"/>
                    <a:pt x="2584" y="2415"/>
                  </a:cubicBezTo>
                  <a:cubicBezTo>
                    <a:pt x="2376" y="2272"/>
                    <a:pt x="2194" y="2095"/>
                    <a:pt x="2073" y="1865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6777410" y="2977754"/>
              <a:ext cx="738276" cy="1636416"/>
            </a:xfrm>
            <a:custGeom>
              <a:avLst/>
              <a:gdLst/>
              <a:ahLst/>
              <a:cxnLst/>
              <a:rect l="l" t="t" r="r" b="b"/>
              <a:pathLst>
                <a:path w="5054" h="11202" extrusionOk="0">
                  <a:moveTo>
                    <a:pt x="5054" y="983"/>
                  </a:moveTo>
                  <a:lnTo>
                    <a:pt x="4115" y="2389"/>
                  </a:lnTo>
                  <a:cubicBezTo>
                    <a:pt x="3267" y="3483"/>
                    <a:pt x="2376" y="4686"/>
                    <a:pt x="1545" y="5824"/>
                  </a:cubicBezTo>
                  <a:lnTo>
                    <a:pt x="1316" y="9397"/>
                  </a:lnTo>
                  <a:lnTo>
                    <a:pt x="1216" y="10959"/>
                  </a:lnTo>
                  <a:cubicBezTo>
                    <a:pt x="1216" y="10959"/>
                    <a:pt x="749" y="11202"/>
                    <a:pt x="381" y="10968"/>
                  </a:cubicBezTo>
                  <a:lnTo>
                    <a:pt x="265" y="9354"/>
                  </a:lnTo>
                  <a:lnTo>
                    <a:pt x="44" y="6218"/>
                  </a:lnTo>
                  <a:cubicBezTo>
                    <a:pt x="1" y="5616"/>
                    <a:pt x="144" y="5015"/>
                    <a:pt x="455" y="4496"/>
                  </a:cubicBezTo>
                  <a:cubicBezTo>
                    <a:pt x="2203" y="1593"/>
                    <a:pt x="3427" y="1"/>
                    <a:pt x="3427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6592329" y="4578646"/>
              <a:ext cx="375419" cy="151780"/>
            </a:xfrm>
            <a:custGeom>
              <a:avLst/>
              <a:gdLst/>
              <a:ahLst/>
              <a:cxnLst/>
              <a:rect l="l" t="t" r="r" b="b"/>
              <a:pathLst>
                <a:path w="2570" h="1039" extrusionOk="0">
                  <a:moveTo>
                    <a:pt x="2566" y="705"/>
                  </a:moveTo>
                  <a:cubicBezTo>
                    <a:pt x="2566" y="814"/>
                    <a:pt x="2557" y="883"/>
                    <a:pt x="2557" y="883"/>
                  </a:cubicBezTo>
                  <a:cubicBezTo>
                    <a:pt x="2557" y="883"/>
                    <a:pt x="1350" y="1039"/>
                    <a:pt x="0" y="879"/>
                  </a:cubicBezTo>
                  <a:cubicBezTo>
                    <a:pt x="0" y="809"/>
                    <a:pt x="13" y="749"/>
                    <a:pt x="43" y="701"/>
                  </a:cubicBezTo>
                  <a:cubicBezTo>
                    <a:pt x="242" y="342"/>
                    <a:pt x="1103" y="398"/>
                    <a:pt x="1648" y="9"/>
                  </a:cubicBezTo>
                  <a:lnTo>
                    <a:pt x="2488" y="0"/>
                  </a:lnTo>
                  <a:cubicBezTo>
                    <a:pt x="2566" y="234"/>
                    <a:pt x="2570" y="519"/>
                    <a:pt x="2566" y="705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6592329" y="4681048"/>
              <a:ext cx="374835" cy="49376"/>
            </a:xfrm>
            <a:custGeom>
              <a:avLst/>
              <a:gdLst/>
              <a:ahLst/>
              <a:cxnLst/>
              <a:rect l="l" t="t" r="r" b="b"/>
              <a:pathLst>
                <a:path w="2566" h="338" extrusionOk="0">
                  <a:moveTo>
                    <a:pt x="2566" y="4"/>
                  </a:moveTo>
                  <a:cubicBezTo>
                    <a:pt x="2566" y="113"/>
                    <a:pt x="2557" y="182"/>
                    <a:pt x="2557" y="182"/>
                  </a:cubicBezTo>
                  <a:cubicBezTo>
                    <a:pt x="2557" y="182"/>
                    <a:pt x="1350" y="338"/>
                    <a:pt x="0" y="178"/>
                  </a:cubicBezTo>
                  <a:cubicBezTo>
                    <a:pt x="0" y="108"/>
                    <a:pt x="13" y="48"/>
                    <a:pt x="43" y="0"/>
                  </a:cubicBezTo>
                  <a:cubicBezTo>
                    <a:pt x="878" y="87"/>
                    <a:pt x="1726" y="87"/>
                    <a:pt x="2566" y="4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6737677" y="4624807"/>
              <a:ext cx="22204" cy="21620"/>
            </a:xfrm>
            <a:custGeom>
              <a:avLst/>
              <a:gdLst/>
              <a:ahLst/>
              <a:cxnLst/>
              <a:rect l="l" t="t" r="r" b="b"/>
              <a:pathLst>
                <a:path w="152" h="148" extrusionOk="0">
                  <a:moveTo>
                    <a:pt x="139" y="87"/>
                  </a:moveTo>
                  <a:cubicBezTo>
                    <a:pt x="113" y="61"/>
                    <a:pt x="87" y="35"/>
                    <a:pt x="61" y="13"/>
                  </a:cubicBezTo>
                  <a:cubicBezTo>
                    <a:pt x="56" y="4"/>
                    <a:pt x="48" y="0"/>
                    <a:pt x="35" y="0"/>
                  </a:cubicBezTo>
                  <a:cubicBezTo>
                    <a:pt x="26" y="0"/>
                    <a:pt x="18" y="4"/>
                    <a:pt x="13" y="13"/>
                  </a:cubicBezTo>
                  <a:cubicBezTo>
                    <a:pt x="5" y="17"/>
                    <a:pt x="0" y="26"/>
                    <a:pt x="0" y="39"/>
                  </a:cubicBezTo>
                  <a:cubicBezTo>
                    <a:pt x="0" y="48"/>
                    <a:pt x="5" y="56"/>
                    <a:pt x="13" y="65"/>
                  </a:cubicBezTo>
                  <a:cubicBezTo>
                    <a:pt x="35" y="87"/>
                    <a:pt x="61" y="113"/>
                    <a:pt x="87" y="134"/>
                  </a:cubicBezTo>
                  <a:cubicBezTo>
                    <a:pt x="95" y="143"/>
                    <a:pt x="104" y="147"/>
                    <a:pt x="113" y="147"/>
                  </a:cubicBezTo>
                  <a:cubicBezTo>
                    <a:pt x="121" y="147"/>
                    <a:pt x="134" y="143"/>
                    <a:pt x="139" y="134"/>
                  </a:cubicBezTo>
                  <a:cubicBezTo>
                    <a:pt x="147" y="130"/>
                    <a:pt x="152" y="121"/>
                    <a:pt x="147" y="108"/>
                  </a:cubicBezTo>
                  <a:cubicBezTo>
                    <a:pt x="147" y="100"/>
                    <a:pt x="147" y="91"/>
                    <a:pt x="139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6760319" y="4616480"/>
              <a:ext cx="26148" cy="22935"/>
            </a:xfrm>
            <a:custGeom>
              <a:avLst/>
              <a:gdLst/>
              <a:ahLst/>
              <a:cxnLst/>
              <a:rect l="l" t="t" r="r" b="b"/>
              <a:pathLst>
                <a:path w="179" h="157" extrusionOk="0">
                  <a:moveTo>
                    <a:pt x="165" y="92"/>
                  </a:moveTo>
                  <a:cubicBezTo>
                    <a:pt x="131" y="66"/>
                    <a:pt x="96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lnTo>
                    <a:pt x="113" y="144"/>
                  </a:lnTo>
                  <a:cubicBezTo>
                    <a:pt x="122" y="152"/>
                    <a:pt x="131" y="157"/>
                    <a:pt x="139" y="157"/>
                  </a:cubicBezTo>
                  <a:cubicBezTo>
                    <a:pt x="148" y="157"/>
                    <a:pt x="161" y="152"/>
                    <a:pt x="165" y="144"/>
                  </a:cubicBezTo>
                  <a:cubicBezTo>
                    <a:pt x="174" y="139"/>
                    <a:pt x="178" y="126"/>
                    <a:pt x="178" y="118"/>
                  </a:cubicBezTo>
                  <a:cubicBezTo>
                    <a:pt x="174" y="109"/>
                    <a:pt x="174" y="100"/>
                    <a:pt x="165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6787490" y="4608300"/>
              <a:ext cx="24833" cy="2293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57" y="91"/>
                  </a:moveTo>
                  <a:cubicBezTo>
                    <a:pt x="126" y="65"/>
                    <a:pt x="92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cubicBezTo>
                    <a:pt x="44" y="87"/>
                    <a:pt x="75" y="117"/>
                    <a:pt x="105" y="143"/>
                  </a:cubicBezTo>
                  <a:cubicBezTo>
                    <a:pt x="113" y="152"/>
                    <a:pt x="122" y="156"/>
                    <a:pt x="131" y="156"/>
                  </a:cubicBezTo>
                  <a:cubicBezTo>
                    <a:pt x="139" y="156"/>
                    <a:pt x="152" y="152"/>
                    <a:pt x="157" y="143"/>
                  </a:cubicBezTo>
                  <a:cubicBezTo>
                    <a:pt x="161" y="135"/>
                    <a:pt x="170" y="126"/>
                    <a:pt x="165" y="117"/>
                  </a:cubicBezTo>
                  <a:cubicBezTo>
                    <a:pt x="165" y="109"/>
                    <a:pt x="165" y="100"/>
                    <a:pt x="157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6810278" y="4598220"/>
              <a:ext cx="25417" cy="22935"/>
            </a:xfrm>
            <a:custGeom>
              <a:avLst/>
              <a:gdLst/>
              <a:ahLst/>
              <a:cxnLst/>
              <a:rect l="l" t="t" r="r" b="b"/>
              <a:pathLst>
                <a:path w="174" h="157" extrusionOk="0">
                  <a:moveTo>
                    <a:pt x="161" y="96"/>
                  </a:moveTo>
                  <a:cubicBezTo>
                    <a:pt x="131" y="65"/>
                    <a:pt x="96" y="39"/>
                    <a:pt x="66" y="9"/>
                  </a:cubicBezTo>
                  <a:cubicBezTo>
                    <a:pt x="61" y="0"/>
                    <a:pt x="48" y="0"/>
                    <a:pt x="40" y="0"/>
                  </a:cubicBezTo>
                  <a:cubicBezTo>
                    <a:pt x="31" y="0"/>
                    <a:pt x="22" y="0"/>
                    <a:pt x="14" y="9"/>
                  </a:cubicBezTo>
                  <a:cubicBezTo>
                    <a:pt x="1" y="22"/>
                    <a:pt x="1" y="48"/>
                    <a:pt x="14" y="61"/>
                  </a:cubicBezTo>
                  <a:cubicBezTo>
                    <a:pt x="48" y="91"/>
                    <a:pt x="79" y="117"/>
                    <a:pt x="109" y="147"/>
                  </a:cubicBezTo>
                  <a:cubicBezTo>
                    <a:pt x="118" y="156"/>
                    <a:pt x="126" y="156"/>
                    <a:pt x="135" y="156"/>
                  </a:cubicBezTo>
                  <a:cubicBezTo>
                    <a:pt x="144" y="156"/>
                    <a:pt x="152" y="156"/>
                    <a:pt x="161" y="147"/>
                  </a:cubicBezTo>
                  <a:cubicBezTo>
                    <a:pt x="174" y="134"/>
                    <a:pt x="174" y="109"/>
                    <a:pt x="16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6815975" y="4344187"/>
              <a:ext cx="153674" cy="269960"/>
            </a:xfrm>
            <a:custGeom>
              <a:avLst/>
              <a:gdLst/>
              <a:ahLst/>
              <a:cxnLst/>
              <a:rect l="l" t="t" r="r" b="b"/>
              <a:pathLst>
                <a:path w="1052" h="1848" extrusionOk="0">
                  <a:moveTo>
                    <a:pt x="1052" y="43"/>
                  </a:moveTo>
                  <a:lnTo>
                    <a:pt x="952" y="1605"/>
                  </a:lnTo>
                  <a:cubicBezTo>
                    <a:pt x="952" y="1605"/>
                    <a:pt x="485" y="1848"/>
                    <a:pt x="117" y="1614"/>
                  </a:cubicBezTo>
                  <a:lnTo>
                    <a:pt x="1" y="0"/>
                  </a:lnTo>
                  <a:cubicBezTo>
                    <a:pt x="351" y="17"/>
                    <a:pt x="702" y="30"/>
                    <a:pt x="1052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7552942" y="2992362"/>
              <a:ext cx="1022104" cy="1422697"/>
            </a:xfrm>
            <a:custGeom>
              <a:avLst/>
              <a:gdLst/>
              <a:ahLst/>
              <a:cxnLst/>
              <a:rect l="l" t="t" r="r" b="b"/>
              <a:pathLst>
                <a:path w="6997" h="9739" extrusionOk="0">
                  <a:moveTo>
                    <a:pt x="6996" y="9047"/>
                  </a:moveTo>
                  <a:cubicBezTo>
                    <a:pt x="6996" y="9047"/>
                    <a:pt x="6927" y="9570"/>
                    <a:pt x="6529" y="9739"/>
                  </a:cubicBezTo>
                  <a:lnTo>
                    <a:pt x="5105" y="8878"/>
                  </a:lnTo>
                  <a:lnTo>
                    <a:pt x="2103" y="7069"/>
                  </a:lnTo>
                  <a:cubicBezTo>
                    <a:pt x="1701" y="6827"/>
                    <a:pt x="1406" y="6438"/>
                    <a:pt x="1277" y="5983"/>
                  </a:cubicBezTo>
                  <a:cubicBezTo>
                    <a:pt x="316" y="2609"/>
                    <a:pt x="0" y="493"/>
                    <a:pt x="0" y="493"/>
                  </a:cubicBezTo>
                  <a:lnTo>
                    <a:pt x="1744" y="0"/>
                  </a:lnTo>
                  <a:lnTo>
                    <a:pt x="2211" y="1622"/>
                  </a:lnTo>
                  <a:cubicBezTo>
                    <a:pt x="2436" y="2990"/>
                    <a:pt x="2704" y="4465"/>
                    <a:pt x="2968" y="5845"/>
                  </a:cubicBezTo>
                  <a:lnTo>
                    <a:pt x="5698" y="8017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8429413" y="4313218"/>
              <a:ext cx="257389" cy="371780"/>
            </a:xfrm>
            <a:custGeom>
              <a:avLst/>
              <a:gdLst/>
              <a:ahLst/>
              <a:cxnLst/>
              <a:rect l="l" t="t" r="r" b="b"/>
              <a:pathLst>
                <a:path w="1762" h="2545" extrusionOk="0">
                  <a:moveTo>
                    <a:pt x="1619" y="338"/>
                  </a:moveTo>
                  <a:cubicBezTo>
                    <a:pt x="1710" y="403"/>
                    <a:pt x="1762" y="450"/>
                    <a:pt x="1762" y="450"/>
                  </a:cubicBezTo>
                  <a:cubicBezTo>
                    <a:pt x="1762" y="450"/>
                    <a:pt x="1204" y="1527"/>
                    <a:pt x="299" y="2544"/>
                  </a:cubicBezTo>
                  <a:cubicBezTo>
                    <a:pt x="243" y="2505"/>
                    <a:pt x="204" y="2462"/>
                    <a:pt x="178" y="2410"/>
                  </a:cubicBezTo>
                  <a:cubicBezTo>
                    <a:pt x="1" y="2038"/>
                    <a:pt x="537" y="1363"/>
                    <a:pt x="529" y="697"/>
                  </a:cubicBezTo>
                  <a:lnTo>
                    <a:pt x="1000" y="0"/>
                  </a:lnTo>
                  <a:cubicBezTo>
                    <a:pt x="1234" y="69"/>
                    <a:pt x="1476" y="229"/>
                    <a:pt x="1619" y="338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8455415" y="4362447"/>
              <a:ext cx="231387" cy="322550"/>
            </a:xfrm>
            <a:custGeom>
              <a:avLst/>
              <a:gdLst/>
              <a:ahLst/>
              <a:cxnLst/>
              <a:rect l="l" t="t" r="r" b="b"/>
              <a:pathLst>
                <a:path w="1584" h="2208" extrusionOk="0">
                  <a:moveTo>
                    <a:pt x="1441" y="1"/>
                  </a:moveTo>
                  <a:cubicBezTo>
                    <a:pt x="1532" y="66"/>
                    <a:pt x="1584" y="113"/>
                    <a:pt x="1584" y="113"/>
                  </a:cubicBezTo>
                  <a:cubicBezTo>
                    <a:pt x="1584" y="113"/>
                    <a:pt x="1026" y="1190"/>
                    <a:pt x="121" y="2207"/>
                  </a:cubicBezTo>
                  <a:cubicBezTo>
                    <a:pt x="65" y="2168"/>
                    <a:pt x="26" y="2125"/>
                    <a:pt x="0" y="2073"/>
                  </a:cubicBezTo>
                  <a:cubicBezTo>
                    <a:pt x="550" y="1433"/>
                    <a:pt x="1034" y="736"/>
                    <a:pt x="1441" y="1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8490766" y="4508527"/>
              <a:ext cx="26002" cy="14608"/>
            </a:xfrm>
            <a:custGeom>
              <a:avLst/>
              <a:gdLst/>
              <a:ahLst/>
              <a:cxnLst/>
              <a:rect l="l" t="t" r="r" b="b"/>
              <a:pathLst>
                <a:path w="178" h="100" extrusionOk="0">
                  <a:moveTo>
                    <a:pt x="135" y="4"/>
                  </a:moveTo>
                  <a:cubicBezTo>
                    <a:pt x="100" y="9"/>
                    <a:pt x="66" y="17"/>
                    <a:pt x="31" y="26"/>
                  </a:cubicBezTo>
                  <a:cubicBezTo>
                    <a:pt x="22" y="26"/>
                    <a:pt x="14" y="30"/>
                    <a:pt x="9" y="39"/>
                  </a:cubicBezTo>
                  <a:cubicBezTo>
                    <a:pt x="5" y="48"/>
                    <a:pt x="1" y="56"/>
                    <a:pt x="5" y="65"/>
                  </a:cubicBezTo>
                  <a:cubicBezTo>
                    <a:pt x="5" y="78"/>
                    <a:pt x="9" y="87"/>
                    <a:pt x="18" y="91"/>
                  </a:cubicBezTo>
                  <a:cubicBezTo>
                    <a:pt x="27" y="95"/>
                    <a:pt x="35" y="100"/>
                    <a:pt x="44" y="95"/>
                  </a:cubicBezTo>
                  <a:cubicBezTo>
                    <a:pt x="79" y="91"/>
                    <a:pt x="113" y="82"/>
                    <a:pt x="148" y="74"/>
                  </a:cubicBezTo>
                  <a:cubicBezTo>
                    <a:pt x="156" y="74"/>
                    <a:pt x="165" y="69"/>
                    <a:pt x="174" y="61"/>
                  </a:cubicBezTo>
                  <a:cubicBezTo>
                    <a:pt x="178" y="52"/>
                    <a:pt x="178" y="43"/>
                    <a:pt x="178" y="35"/>
                  </a:cubicBezTo>
                  <a:cubicBezTo>
                    <a:pt x="174" y="22"/>
                    <a:pt x="169" y="13"/>
                    <a:pt x="161" y="9"/>
                  </a:cubicBezTo>
                  <a:cubicBezTo>
                    <a:pt x="156" y="4"/>
                    <a:pt x="143" y="0"/>
                    <a:pt x="13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8497048" y="4482525"/>
              <a:ext cx="29215" cy="17238"/>
            </a:xfrm>
            <a:custGeom>
              <a:avLst/>
              <a:gdLst/>
              <a:ahLst/>
              <a:cxnLst/>
              <a:rect l="l" t="t" r="r" b="b"/>
              <a:pathLst>
                <a:path w="200" h="118" extrusionOk="0">
                  <a:moveTo>
                    <a:pt x="157" y="5"/>
                  </a:moveTo>
                  <a:lnTo>
                    <a:pt x="31" y="44"/>
                  </a:lnTo>
                  <a:cubicBezTo>
                    <a:pt x="23" y="44"/>
                    <a:pt x="14" y="48"/>
                    <a:pt x="5" y="57"/>
                  </a:cubicBezTo>
                  <a:cubicBezTo>
                    <a:pt x="1" y="66"/>
                    <a:pt x="1" y="74"/>
                    <a:pt x="1" y="83"/>
                  </a:cubicBezTo>
                  <a:cubicBezTo>
                    <a:pt x="5" y="96"/>
                    <a:pt x="10" y="104"/>
                    <a:pt x="14" y="109"/>
                  </a:cubicBezTo>
                  <a:cubicBezTo>
                    <a:pt x="23" y="113"/>
                    <a:pt x="36" y="117"/>
                    <a:pt x="44" y="113"/>
                  </a:cubicBezTo>
                  <a:lnTo>
                    <a:pt x="170" y="74"/>
                  </a:lnTo>
                  <a:cubicBezTo>
                    <a:pt x="178" y="74"/>
                    <a:pt x="187" y="70"/>
                    <a:pt x="191" y="61"/>
                  </a:cubicBezTo>
                  <a:cubicBezTo>
                    <a:pt x="196" y="53"/>
                    <a:pt x="200" y="44"/>
                    <a:pt x="200" y="35"/>
                  </a:cubicBezTo>
                  <a:cubicBezTo>
                    <a:pt x="196" y="22"/>
                    <a:pt x="191" y="14"/>
                    <a:pt x="183" y="9"/>
                  </a:cubicBezTo>
                  <a:cubicBezTo>
                    <a:pt x="174" y="5"/>
                    <a:pt x="165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8505374" y="4456669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6" y="5"/>
                  </a:moveTo>
                  <a:cubicBezTo>
                    <a:pt x="113" y="13"/>
                    <a:pt x="74" y="26"/>
                    <a:pt x="35" y="35"/>
                  </a:cubicBezTo>
                  <a:cubicBezTo>
                    <a:pt x="22" y="39"/>
                    <a:pt x="13" y="44"/>
                    <a:pt x="9" y="48"/>
                  </a:cubicBezTo>
                  <a:cubicBezTo>
                    <a:pt x="4" y="57"/>
                    <a:pt x="0" y="69"/>
                    <a:pt x="4" y="78"/>
                  </a:cubicBezTo>
                  <a:cubicBezTo>
                    <a:pt x="4" y="87"/>
                    <a:pt x="9" y="95"/>
                    <a:pt x="17" y="100"/>
                  </a:cubicBezTo>
                  <a:cubicBezTo>
                    <a:pt x="26" y="104"/>
                    <a:pt x="35" y="108"/>
                    <a:pt x="48" y="104"/>
                  </a:cubicBezTo>
                  <a:cubicBezTo>
                    <a:pt x="87" y="95"/>
                    <a:pt x="126" y="87"/>
                    <a:pt x="169" y="74"/>
                  </a:cubicBezTo>
                  <a:cubicBezTo>
                    <a:pt x="178" y="74"/>
                    <a:pt x="186" y="69"/>
                    <a:pt x="191" y="61"/>
                  </a:cubicBezTo>
                  <a:cubicBezTo>
                    <a:pt x="195" y="52"/>
                    <a:pt x="199" y="44"/>
                    <a:pt x="195" y="35"/>
                  </a:cubicBezTo>
                  <a:cubicBezTo>
                    <a:pt x="195" y="22"/>
                    <a:pt x="191" y="13"/>
                    <a:pt x="182" y="9"/>
                  </a:cubicBezTo>
                  <a:cubicBezTo>
                    <a:pt x="173" y="5"/>
                    <a:pt x="165" y="0"/>
                    <a:pt x="15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8510341" y="4431981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7" y="5"/>
                  </a:moveTo>
                  <a:cubicBezTo>
                    <a:pt x="118" y="14"/>
                    <a:pt x="74" y="22"/>
                    <a:pt x="31" y="31"/>
                  </a:cubicBezTo>
                  <a:cubicBezTo>
                    <a:pt x="22" y="35"/>
                    <a:pt x="14" y="39"/>
                    <a:pt x="9" y="48"/>
                  </a:cubicBezTo>
                  <a:cubicBezTo>
                    <a:pt x="5" y="52"/>
                    <a:pt x="1" y="65"/>
                    <a:pt x="1" y="74"/>
                  </a:cubicBezTo>
                  <a:cubicBezTo>
                    <a:pt x="5" y="91"/>
                    <a:pt x="27" y="109"/>
                    <a:pt x="44" y="104"/>
                  </a:cubicBezTo>
                  <a:cubicBezTo>
                    <a:pt x="87" y="96"/>
                    <a:pt x="126" y="87"/>
                    <a:pt x="169" y="74"/>
                  </a:cubicBezTo>
                  <a:cubicBezTo>
                    <a:pt x="178" y="74"/>
                    <a:pt x="187" y="70"/>
                    <a:pt x="191" y="61"/>
                  </a:cubicBezTo>
                  <a:cubicBezTo>
                    <a:pt x="200" y="52"/>
                    <a:pt x="200" y="44"/>
                    <a:pt x="200" y="35"/>
                  </a:cubicBezTo>
                  <a:cubicBezTo>
                    <a:pt x="195" y="18"/>
                    <a:pt x="178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8298673" y="4163340"/>
              <a:ext cx="276379" cy="251700"/>
            </a:xfrm>
            <a:custGeom>
              <a:avLst/>
              <a:gdLst/>
              <a:ahLst/>
              <a:cxnLst/>
              <a:rect l="l" t="t" r="r" b="b"/>
              <a:pathLst>
                <a:path w="1892" h="1723" extrusionOk="0">
                  <a:moveTo>
                    <a:pt x="1891" y="1031"/>
                  </a:moveTo>
                  <a:cubicBezTo>
                    <a:pt x="1891" y="1031"/>
                    <a:pt x="1822" y="1554"/>
                    <a:pt x="1424" y="1723"/>
                  </a:cubicBezTo>
                  <a:lnTo>
                    <a:pt x="0" y="86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6912095" y="2897557"/>
              <a:ext cx="1091491" cy="812219"/>
            </a:xfrm>
            <a:custGeom>
              <a:avLst/>
              <a:gdLst/>
              <a:ahLst/>
              <a:cxnLst/>
              <a:rect l="l" t="t" r="r" b="b"/>
              <a:pathLst>
                <a:path w="7472" h="5560" extrusionOk="0">
                  <a:moveTo>
                    <a:pt x="7472" y="5088"/>
                  </a:moveTo>
                  <a:cubicBezTo>
                    <a:pt x="7385" y="5131"/>
                    <a:pt x="7299" y="5166"/>
                    <a:pt x="7212" y="5200"/>
                  </a:cubicBezTo>
                  <a:cubicBezTo>
                    <a:pt x="7100" y="5248"/>
                    <a:pt x="6983" y="5291"/>
                    <a:pt x="6866" y="5330"/>
                  </a:cubicBezTo>
                  <a:cubicBezTo>
                    <a:pt x="6797" y="5352"/>
                    <a:pt x="6732" y="5369"/>
                    <a:pt x="6663" y="5386"/>
                  </a:cubicBezTo>
                  <a:cubicBezTo>
                    <a:pt x="6546" y="5421"/>
                    <a:pt x="6429" y="5447"/>
                    <a:pt x="6313" y="5469"/>
                  </a:cubicBezTo>
                  <a:cubicBezTo>
                    <a:pt x="5906" y="5546"/>
                    <a:pt x="5486" y="5559"/>
                    <a:pt x="5075" y="5495"/>
                  </a:cubicBezTo>
                  <a:cubicBezTo>
                    <a:pt x="4876" y="4482"/>
                    <a:pt x="4448" y="3366"/>
                    <a:pt x="4249" y="2315"/>
                  </a:cubicBezTo>
                  <a:cubicBezTo>
                    <a:pt x="3535" y="3228"/>
                    <a:pt x="2778" y="4313"/>
                    <a:pt x="2060" y="5226"/>
                  </a:cubicBezTo>
                  <a:cubicBezTo>
                    <a:pt x="1207" y="5118"/>
                    <a:pt x="411" y="4577"/>
                    <a:pt x="0" y="3820"/>
                  </a:cubicBezTo>
                  <a:cubicBezTo>
                    <a:pt x="740" y="2821"/>
                    <a:pt x="1480" y="1817"/>
                    <a:pt x="2215" y="813"/>
                  </a:cubicBezTo>
                  <a:cubicBezTo>
                    <a:pt x="3124" y="558"/>
                    <a:pt x="4106" y="376"/>
                    <a:pt x="5062" y="199"/>
                  </a:cubicBezTo>
                  <a:cubicBezTo>
                    <a:pt x="5183" y="177"/>
                    <a:pt x="5304" y="156"/>
                    <a:pt x="5421" y="134"/>
                  </a:cubicBezTo>
                  <a:cubicBezTo>
                    <a:pt x="5486" y="126"/>
                    <a:pt x="5551" y="113"/>
                    <a:pt x="5616" y="100"/>
                  </a:cubicBezTo>
                  <a:cubicBezTo>
                    <a:pt x="5737" y="78"/>
                    <a:pt x="5858" y="56"/>
                    <a:pt x="5975" y="35"/>
                  </a:cubicBezTo>
                  <a:cubicBezTo>
                    <a:pt x="6040" y="22"/>
                    <a:pt x="6105" y="13"/>
                    <a:pt x="6170" y="0"/>
                  </a:cubicBezTo>
                  <a:cubicBezTo>
                    <a:pt x="6879" y="1739"/>
                    <a:pt x="7195" y="3288"/>
                    <a:pt x="7472" y="50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7651545" y="2917131"/>
              <a:ext cx="233870" cy="779350"/>
            </a:xfrm>
            <a:custGeom>
              <a:avLst/>
              <a:gdLst/>
              <a:ahLst/>
              <a:cxnLst/>
              <a:rect l="l" t="t" r="r" b="b"/>
              <a:pathLst>
                <a:path w="1601" h="5335" extrusionOk="0">
                  <a:moveTo>
                    <a:pt x="1601" y="5252"/>
                  </a:moveTo>
                  <a:cubicBezTo>
                    <a:pt x="1484" y="5287"/>
                    <a:pt x="1367" y="5313"/>
                    <a:pt x="1251" y="5335"/>
                  </a:cubicBezTo>
                  <a:cubicBezTo>
                    <a:pt x="1216" y="5045"/>
                    <a:pt x="1177" y="4755"/>
                    <a:pt x="1134" y="4465"/>
                  </a:cubicBezTo>
                  <a:cubicBezTo>
                    <a:pt x="900" y="2968"/>
                    <a:pt x="524" y="1493"/>
                    <a:pt x="0" y="65"/>
                  </a:cubicBezTo>
                  <a:cubicBezTo>
                    <a:pt x="121" y="43"/>
                    <a:pt x="242" y="22"/>
                    <a:pt x="359" y="0"/>
                  </a:cubicBezTo>
                  <a:cubicBezTo>
                    <a:pt x="493" y="368"/>
                    <a:pt x="619" y="736"/>
                    <a:pt x="731" y="1103"/>
                  </a:cubicBezTo>
                  <a:cubicBezTo>
                    <a:pt x="1147" y="2458"/>
                    <a:pt x="1437" y="3846"/>
                    <a:pt x="1601" y="5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7732326" y="2902523"/>
              <a:ext cx="233432" cy="773799"/>
            </a:xfrm>
            <a:custGeom>
              <a:avLst/>
              <a:gdLst/>
              <a:ahLst/>
              <a:cxnLst/>
              <a:rect l="l" t="t" r="r" b="b"/>
              <a:pathLst>
                <a:path w="1598" h="5297" extrusionOk="0">
                  <a:moveTo>
                    <a:pt x="1597" y="5166"/>
                  </a:moveTo>
                  <a:cubicBezTo>
                    <a:pt x="1485" y="5214"/>
                    <a:pt x="1368" y="5257"/>
                    <a:pt x="1251" y="5296"/>
                  </a:cubicBezTo>
                  <a:cubicBezTo>
                    <a:pt x="1221" y="5024"/>
                    <a:pt x="1182" y="4751"/>
                    <a:pt x="1143" y="4483"/>
                  </a:cubicBezTo>
                  <a:cubicBezTo>
                    <a:pt x="910" y="2977"/>
                    <a:pt x="524" y="1498"/>
                    <a:pt x="1" y="66"/>
                  </a:cubicBezTo>
                  <a:cubicBezTo>
                    <a:pt x="122" y="44"/>
                    <a:pt x="243" y="22"/>
                    <a:pt x="360" y="1"/>
                  </a:cubicBezTo>
                  <a:cubicBezTo>
                    <a:pt x="494" y="373"/>
                    <a:pt x="624" y="745"/>
                    <a:pt x="736" y="1121"/>
                  </a:cubicBezTo>
                  <a:cubicBezTo>
                    <a:pt x="1143" y="2441"/>
                    <a:pt x="1429" y="3799"/>
                    <a:pt x="1597" y="5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6846359" y="1327050"/>
              <a:ext cx="469639" cy="475352"/>
            </a:xfrm>
            <a:custGeom>
              <a:avLst/>
              <a:gdLst/>
              <a:ahLst/>
              <a:cxnLst/>
              <a:rect l="l" t="t" r="r" b="b"/>
              <a:pathLst>
                <a:path w="3215" h="3254" extrusionOk="0">
                  <a:moveTo>
                    <a:pt x="2977" y="632"/>
                  </a:moveTo>
                  <a:cubicBezTo>
                    <a:pt x="2817" y="411"/>
                    <a:pt x="2505" y="294"/>
                    <a:pt x="2259" y="407"/>
                  </a:cubicBezTo>
                  <a:cubicBezTo>
                    <a:pt x="1865" y="0"/>
                    <a:pt x="1099" y="108"/>
                    <a:pt x="667" y="415"/>
                  </a:cubicBezTo>
                  <a:cubicBezTo>
                    <a:pt x="139" y="792"/>
                    <a:pt x="0" y="1558"/>
                    <a:pt x="472" y="2038"/>
                  </a:cubicBezTo>
                  <a:cubicBezTo>
                    <a:pt x="956" y="2522"/>
                    <a:pt x="1722" y="2540"/>
                    <a:pt x="2198" y="3028"/>
                  </a:cubicBezTo>
                  <a:cubicBezTo>
                    <a:pt x="2302" y="3137"/>
                    <a:pt x="2427" y="3253"/>
                    <a:pt x="2588" y="3215"/>
                  </a:cubicBezTo>
                  <a:cubicBezTo>
                    <a:pt x="2739" y="3176"/>
                    <a:pt x="2804" y="3020"/>
                    <a:pt x="2856" y="2894"/>
                  </a:cubicBezTo>
                  <a:cubicBezTo>
                    <a:pt x="3007" y="2527"/>
                    <a:pt x="3102" y="2142"/>
                    <a:pt x="3141" y="1752"/>
                  </a:cubicBezTo>
                  <a:cubicBezTo>
                    <a:pt x="3185" y="1380"/>
                    <a:pt x="3215" y="952"/>
                    <a:pt x="2977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905813" y="1362986"/>
              <a:ext cx="365340" cy="627132"/>
            </a:xfrm>
            <a:custGeom>
              <a:avLst/>
              <a:gdLst/>
              <a:ahLst/>
              <a:cxnLst/>
              <a:rect l="l" t="t" r="r" b="b"/>
              <a:pathLst>
                <a:path w="2501" h="4293" extrusionOk="0">
                  <a:moveTo>
                    <a:pt x="1930" y="650"/>
                  </a:moveTo>
                  <a:cubicBezTo>
                    <a:pt x="1363" y="1"/>
                    <a:pt x="0" y="572"/>
                    <a:pt x="17" y="1182"/>
                  </a:cubicBezTo>
                  <a:cubicBezTo>
                    <a:pt x="61" y="2445"/>
                    <a:pt x="346" y="2904"/>
                    <a:pt x="744" y="3116"/>
                  </a:cubicBezTo>
                  <a:cubicBezTo>
                    <a:pt x="1207" y="3358"/>
                    <a:pt x="1454" y="3258"/>
                    <a:pt x="1609" y="3955"/>
                  </a:cubicBezTo>
                  <a:cubicBezTo>
                    <a:pt x="1839" y="4292"/>
                    <a:pt x="2414" y="4215"/>
                    <a:pt x="2501" y="3756"/>
                  </a:cubicBezTo>
                  <a:cubicBezTo>
                    <a:pt x="2284" y="2834"/>
                    <a:pt x="2444" y="2069"/>
                    <a:pt x="2444" y="2069"/>
                  </a:cubicBezTo>
                  <a:cubicBezTo>
                    <a:pt x="2444" y="2069"/>
                    <a:pt x="2163" y="918"/>
                    <a:pt x="1930" y="65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82295" y="1397168"/>
              <a:ext cx="386959" cy="227597"/>
            </a:xfrm>
            <a:custGeom>
              <a:avLst/>
              <a:gdLst/>
              <a:ahLst/>
              <a:cxnLst/>
              <a:rect l="l" t="t" r="r" b="b"/>
              <a:pathLst>
                <a:path w="2649" h="1558" extrusionOk="0">
                  <a:moveTo>
                    <a:pt x="1978" y="615"/>
                  </a:moveTo>
                  <a:cubicBezTo>
                    <a:pt x="1809" y="1021"/>
                    <a:pt x="1303" y="1047"/>
                    <a:pt x="1303" y="1047"/>
                  </a:cubicBezTo>
                  <a:lnTo>
                    <a:pt x="1532" y="740"/>
                  </a:lnTo>
                  <a:cubicBezTo>
                    <a:pt x="1532" y="740"/>
                    <a:pt x="922" y="1311"/>
                    <a:pt x="165" y="1328"/>
                  </a:cubicBezTo>
                  <a:cubicBezTo>
                    <a:pt x="165" y="1328"/>
                    <a:pt x="1" y="1090"/>
                    <a:pt x="230" y="571"/>
                  </a:cubicBezTo>
                  <a:cubicBezTo>
                    <a:pt x="373" y="243"/>
                    <a:pt x="961" y="39"/>
                    <a:pt x="1498" y="18"/>
                  </a:cubicBezTo>
                  <a:cubicBezTo>
                    <a:pt x="2039" y="0"/>
                    <a:pt x="2311" y="173"/>
                    <a:pt x="2411" y="541"/>
                  </a:cubicBezTo>
                  <a:cubicBezTo>
                    <a:pt x="2510" y="909"/>
                    <a:pt x="2649" y="1359"/>
                    <a:pt x="2649" y="1359"/>
                  </a:cubicBezTo>
                  <a:lnTo>
                    <a:pt x="2484" y="1558"/>
                  </a:lnTo>
                  <a:cubicBezTo>
                    <a:pt x="2125" y="1419"/>
                    <a:pt x="1978" y="615"/>
                    <a:pt x="1978" y="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7224265" y="1584151"/>
              <a:ext cx="98164" cy="112045"/>
            </a:xfrm>
            <a:custGeom>
              <a:avLst/>
              <a:gdLst/>
              <a:ahLst/>
              <a:cxnLst/>
              <a:rect l="l" t="t" r="r" b="b"/>
              <a:pathLst>
                <a:path w="672" h="767" extrusionOk="0">
                  <a:moveTo>
                    <a:pt x="585" y="511"/>
                  </a:moveTo>
                  <a:cubicBezTo>
                    <a:pt x="494" y="684"/>
                    <a:pt x="312" y="767"/>
                    <a:pt x="174" y="693"/>
                  </a:cubicBezTo>
                  <a:cubicBezTo>
                    <a:pt x="35" y="624"/>
                    <a:pt x="1" y="425"/>
                    <a:pt x="87" y="256"/>
                  </a:cubicBezTo>
                  <a:cubicBezTo>
                    <a:pt x="178" y="83"/>
                    <a:pt x="360" y="1"/>
                    <a:pt x="498" y="70"/>
                  </a:cubicBezTo>
                  <a:cubicBezTo>
                    <a:pt x="632" y="144"/>
                    <a:pt x="671" y="338"/>
                    <a:pt x="585" y="51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7250121" y="1605040"/>
              <a:ext cx="55217" cy="65299"/>
            </a:xfrm>
            <a:custGeom>
              <a:avLst/>
              <a:gdLst/>
              <a:ahLst/>
              <a:cxnLst/>
              <a:rect l="l" t="t" r="r" b="b"/>
              <a:pathLst>
                <a:path w="378" h="447" extrusionOk="0">
                  <a:moveTo>
                    <a:pt x="256" y="18"/>
                  </a:moveTo>
                  <a:cubicBezTo>
                    <a:pt x="200" y="1"/>
                    <a:pt x="131" y="18"/>
                    <a:pt x="74" y="61"/>
                  </a:cubicBezTo>
                  <a:cubicBezTo>
                    <a:pt x="44" y="83"/>
                    <a:pt x="27" y="104"/>
                    <a:pt x="14" y="130"/>
                  </a:cubicBezTo>
                  <a:cubicBezTo>
                    <a:pt x="1" y="165"/>
                    <a:pt x="1" y="204"/>
                    <a:pt x="23" y="230"/>
                  </a:cubicBezTo>
                  <a:cubicBezTo>
                    <a:pt x="36" y="256"/>
                    <a:pt x="61" y="269"/>
                    <a:pt x="83" y="282"/>
                  </a:cubicBezTo>
                  <a:cubicBezTo>
                    <a:pt x="100" y="286"/>
                    <a:pt x="118" y="295"/>
                    <a:pt x="126" y="308"/>
                  </a:cubicBezTo>
                  <a:cubicBezTo>
                    <a:pt x="144" y="325"/>
                    <a:pt x="144" y="351"/>
                    <a:pt x="135" y="373"/>
                  </a:cubicBezTo>
                  <a:cubicBezTo>
                    <a:pt x="122" y="390"/>
                    <a:pt x="96" y="403"/>
                    <a:pt x="74" y="399"/>
                  </a:cubicBezTo>
                  <a:cubicBezTo>
                    <a:pt x="61" y="394"/>
                    <a:pt x="49" y="403"/>
                    <a:pt x="44" y="416"/>
                  </a:cubicBezTo>
                  <a:cubicBezTo>
                    <a:pt x="44" y="429"/>
                    <a:pt x="53" y="442"/>
                    <a:pt x="66" y="446"/>
                  </a:cubicBezTo>
                  <a:cubicBezTo>
                    <a:pt x="79" y="446"/>
                    <a:pt x="92" y="446"/>
                    <a:pt x="109" y="446"/>
                  </a:cubicBezTo>
                  <a:cubicBezTo>
                    <a:pt x="135" y="438"/>
                    <a:pt x="161" y="420"/>
                    <a:pt x="178" y="394"/>
                  </a:cubicBezTo>
                  <a:cubicBezTo>
                    <a:pt x="200" y="355"/>
                    <a:pt x="191" y="308"/>
                    <a:pt x="161" y="273"/>
                  </a:cubicBezTo>
                  <a:cubicBezTo>
                    <a:pt x="148" y="256"/>
                    <a:pt x="126" y="247"/>
                    <a:pt x="109" y="234"/>
                  </a:cubicBezTo>
                  <a:cubicBezTo>
                    <a:pt x="87" y="226"/>
                    <a:pt x="70" y="217"/>
                    <a:pt x="61" y="204"/>
                  </a:cubicBezTo>
                  <a:cubicBezTo>
                    <a:pt x="53" y="191"/>
                    <a:pt x="53" y="169"/>
                    <a:pt x="61" y="152"/>
                  </a:cubicBezTo>
                  <a:cubicBezTo>
                    <a:pt x="61" y="143"/>
                    <a:pt x="70" y="135"/>
                    <a:pt x="74" y="130"/>
                  </a:cubicBezTo>
                  <a:cubicBezTo>
                    <a:pt x="96" y="122"/>
                    <a:pt x="126" y="122"/>
                    <a:pt x="148" y="135"/>
                  </a:cubicBezTo>
                  <a:cubicBezTo>
                    <a:pt x="170" y="152"/>
                    <a:pt x="183" y="178"/>
                    <a:pt x="183" y="200"/>
                  </a:cubicBezTo>
                  <a:cubicBezTo>
                    <a:pt x="183" y="217"/>
                    <a:pt x="196" y="226"/>
                    <a:pt x="209" y="226"/>
                  </a:cubicBezTo>
                  <a:cubicBezTo>
                    <a:pt x="209" y="226"/>
                    <a:pt x="213" y="226"/>
                    <a:pt x="213" y="226"/>
                  </a:cubicBezTo>
                  <a:cubicBezTo>
                    <a:pt x="226" y="221"/>
                    <a:pt x="235" y="213"/>
                    <a:pt x="230" y="200"/>
                  </a:cubicBezTo>
                  <a:cubicBezTo>
                    <a:pt x="230" y="156"/>
                    <a:pt x="209" y="122"/>
                    <a:pt x="174" y="96"/>
                  </a:cubicBezTo>
                  <a:cubicBezTo>
                    <a:pt x="161" y="87"/>
                    <a:pt x="148" y="83"/>
                    <a:pt x="135" y="78"/>
                  </a:cubicBezTo>
                  <a:cubicBezTo>
                    <a:pt x="170" y="61"/>
                    <a:pt x="209" y="53"/>
                    <a:pt x="243" y="66"/>
                  </a:cubicBezTo>
                  <a:cubicBezTo>
                    <a:pt x="286" y="74"/>
                    <a:pt x="325" y="117"/>
                    <a:pt x="317" y="165"/>
                  </a:cubicBezTo>
                  <a:cubicBezTo>
                    <a:pt x="312" y="178"/>
                    <a:pt x="321" y="191"/>
                    <a:pt x="334" y="195"/>
                  </a:cubicBezTo>
                  <a:cubicBezTo>
                    <a:pt x="347" y="195"/>
                    <a:pt x="360" y="187"/>
                    <a:pt x="364" y="174"/>
                  </a:cubicBezTo>
                  <a:cubicBezTo>
                    <a:pt x="377" y="109"/>
                    <a:pt x="330" y="35"/>
                    <a:pt x="256" y="18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343265" y="2030425"/>
              <a:ext cx="793347" cy="634582"/>
            </a:xfrm>
            <a:custGeom>
              <a:avLst/>
              <a:gdLst/>
              <a:ahLst/>
              <a:cxnLst/>
              <a:rect l="l" t="t" r="r" b="b"/>
              <a:pathLst>
                <a:path w="5431" h="4344" extrusionOk="0">
                  <a:moveTo>
                    <a:pt x="5032" y="736"/>
                  </a:moveTo>
                  <a:lnTo>
                    <a:pt x="5019" y="351"/>
                  </a:lnTo>
                  <a:lnTo>
                    <a:pt x="4673" y="0"/>
                  </a:lnTo>
                  <a:cubicBezTo>
                    <a:pt x="4673" y="0"/>
                    <a:pt x="4565" y="126"/>
                    <a:pt x="4478" y="351"/>
                  </a:cubicBezTo>
                  <a:lnTo>
                    <a:pt x="3358" y="3159"/>
                  </a:lnTo>
                  <a:lnTo>
                    <a:pt x="303" y="2882"/>
                  </a:lnTo>
                  <a:lnTo>
                    <a:pt x="1" y="3448"/>
                  </a:lnTo>
                  <a:cubicBezTo>
                    <a:pt x="1" y="3448"/>
                    <a:pt x="2917" y="4344"/>
                    <a:pt x="3756" y="4206"/>
                  </a:cubicBezTo>
                  <a:cubicBezTo>
                    <a:pt x="4595" y="4071"/>
                    <a:pt x="5430" y="1095"/>
                    <a:pt x="5430" y="109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094201" y="2435505"/>
              <a:ext cx="359789" cy="191076"/>
            </a:xfrm>
            <a:custGeom>
              <a:avLst/>
              <a:gdLst/>
              <a:ahLst/>
              <a:cxnLst/>
              <a:rect l="l" t="t" r="r" b="b"/>
              <a:pathLst>
                <a:path w="2463" h="1308" extrusionOk="0">
                  <a:moveTo>
                    <a:pt x="2026" y="109"/>
                  </a:moveTo>
                  <a:cubicBezTo>
                    <a:pt x="2026" y="109"/>
                    <a:pt x="1139" y="0"/>
                    <a:pt x="953" y="39"/>
                  </a:cubicBezTo>
                  <a:cubicBezTo>
                    <a:pt x="771" y="74"/>
                    <a:pt x="1" y="515"/>
                    <a:pt x="31" y="567"/>
                  </a:cubicBezTo>
                  <a:cubicBezTo>
                    <a:pt x="62" y="623"/>
                    <a:pt x="793" y="334"/>
                    <a:pt x="793" y="334"/>
                  </a:cubicBezTo>
                  <a:cubicBezTo>
                    <a:pt x="793" y="334"/>
                    <a:pt x="126" y="861"/>
                    <a:pt x="187" y="926"/>
                  </a:cubicBezTo>
                  <a:cubicBezTo>
                    <a:pt x="243" y="996"/>
                    <a:pt x="879" y="554"/>
                    <a:pt x="879" y="554"/>
                  </a:cubicBezTo>
                  <a:cubicBezTo>
                    <a:pt x="879" y="554"/>
                    <a:pt x="485" y="1034"/>
                    <a:pt x="529" y="1082"/>
                  </a:cubicBezTo>
                  <a:cubicBezTo>
                    <a:pt x="572" y="1134"/>
                    <a:pt x="1113" y="684"/>
                    <a:pt x="1113" y="684"/>
                  </a:cubicBezTo>
                  <a:cubicBezTo>
                    <a:pt x="1113" y="684"/>
                    <a:pt x="685" y="1216"/>
                    <a:pt x="762" y="1264"/>
                  </a:cubicBezTo>
                  <a:cubicBezTo>
                    <a:pt x="840" y="1307"/>
                    <a:pt x="1359" y="775"/>
                    <a:pt x="1359" y="775"/>
                  </a:cubicBezTo>
                  <a:cubicBezTo>
                    <a:pt x="1359" y="775"/>
                    <a:pt x="1744" y="1216"/>
                    <a:pt x="2463" y="67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264967" y="2454496"/>
              <a:ext cx="103131" cy="70850"/>
            </a:xfrm>
            <a:custGeom>
              <a:avLst/>
              <a:gdLst/>
              <a:ahLst/>
              <a:cxnLst/>
              <a:rect l="l" t="t" r="r" b="b"/>
              <a:pathLst>
                <a:path w="706" h="485" extrusionOk="0">
                  <a:moveTo>
                    <a:pt x="688" y="485"/>
                  </a:moveTo>
                  <a:lnTo>
                    <a:pt x="688" y="485"/>
                  </a:lnTo>
                  <a:cubicBezTo>
                    <a:pt x="636" y="485"/>
                    <a:pt x="584" y="468"/>
                    <a:pt x="545" y="433"/>
                  </a:cubicBezTo>
                  <a:cubicBezTo>
                    <a:pt x="511" y="403"/>
                    <a:pt x="485" y="359"/>
                    <a:pt x="476" y="312"/>
                  </a:cubicBezTo>
                  <a:cubicBezTo>
                    <a:pt x="325" y="269"/>
                    <a:pt x="0" y="165"/>
                    <a:pt x="13" y="82"/>
                  </a:cubicBezTo>
                  <a:cubicBezTo>
                    <a:pt x="26" y="0"/>
                    <a:pt x="350" y="18"/>
                    <a:pt x="489" y="31"/>
                  </a:cubicBezTo>
                  <a:cubicBezTo>
                    <a:pt x="502" y="31"/>
                    <a:pt x="506" y="39"/>
                    <a:pt x="506" y="52"/>
                  </a:cubicBezTo>
                  <a:cubicBezTo>
                    <a:pt x="506" y="61"/>
                    <a:pt x="498" y="69"/>
                    <a:pt x="489" y="65"/>
                  </a:cubicBezTo>
                  <a:cubicBezTo>
                    <a:pt x="264" y="48"/>
                    <a:pt x="52" y="57"/>
                    <a:pt x="48" y="87"/>
                  </a:cubicBezTo>
                  <a:cubicBezTo>
                    <a:pt x="43" y="121"/>
                    <a:pt x="251" y="212"/>
                    <a:pt x="493" y="281"/>
                  </a:cubicBezTo>
                  <a:cubicBezTo>
                    <a:pt x="502" y="281"/>
                    <a:pt x="506" y="290"/>
                    <a:pt x="506" y="294"/>
                  </a:cubicBezTo>
                  <a:cubicBezTo>
                    <a:pt x="515" y="338"/>
                    <a:pt x="537" y="377"/>
                    <a:pt x="571" y="407"/>
                  </a:cubicBezTo>
                  <a:cubicBezTo>
                    <a:pt x="601" y="433"/>
                    <a:pt x="645" y="450"/>
                    <a:pt x="688" y="450"/>
                  </a:cubicBezTo>
                  <a:cubicBezTo>
                    <a:pt x="697" y="450"/>
                    <a:pt x="705" y="459"/>
                    <a:pt x="705" y="468"/>
                  </a:cubicBezTo>
                  <a:cubicBezTo>
                    <a:pt x="705" y="481"/>
                    <a:pt x="697" y="485"/>
                    <a:pt x="688" y="485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7142753" y="2016548"/>
              <a:ext cx="224521" cy="410930"/>
            </a:xfrm>
            <a:custGeom>
              <a:avLst/>
              <a:gdLst/>
              <a:ahLst/>
              <a:cxnLst/>
              <a:rect l="l" t="t" r="r" b="b"/>
              <a:pathLst>
                <a:path w="1537" h="2813" extrusionOk="0">
                  <a:moveTo>
                    <a:pt x="1394" y="0"/>
                  </a:moveTo>
                  <a:cubicBezTo>
                    <a:pt x="662" y="389"/>
                    <a:pt x="0" y="2306"/>
                    <a:pt x="0" y="2306"/>
                  </a:cubicBezTo>
                  <a:lnTo>
                    <a:pt x="1303" y="2812"/>
                  </a:lnTo>
                  <a:cubicBezTo>
                    <a:pt x="1424" y="1705"/>
                    <a:pt x="1536" y="619"/>
                    <a:pt x="1394" y="0"/>
                  </a:cubicBezTo>
                  <a:close/>
                </a:path>
              </a:pathLst>
            </a:custGeom>
            <a:solidFill>
              <a:srgbClr val="03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7025890" y="1900268"/>
              <a:ext cx="787504" cy="1171874"/>
            </a:xfrm>
            <a:custGeom>
              <a:avLst/>
              <a:gdLst/>
              <a:ahLst/>
              <a:cxnLst/>
              <a:rect l="l" t="t" r="r" b="b"/>
              <a:pathLst>
                <a:path w="5391" h="8022" extrusionOk="0">
                  <a:moveTo>
                    <a:pt x="800" y="320"/>
                  </a:moveTo>
                  <a:cubicBezTo>
                    <a:pt x="476" y="476"/>
                    <a:pt x="208" y="666"/>
                    <a:pt x="0" y="891"/>
                  </a:cubicBezTo>
                  <a:cubicBezTo>
                    <a:pt x="0" y="891"/>
                    <a:pt x="965" y="3842"/>
                    <a:pt x="1276" y="7857"/>
                  </a:cubicBezTo>
                  <a:cubicBezTo>
                    <a:pt x="3773" y="8021"/>
                    <a:pt x="5391" y="6827"/>
                    <a:pt x="5391" y="6827"/>
                  </a:cubicBezTo>
                  <a:cubicBezTo>
                    <a:pt x="4214" y="3158"/>
                    <a:pt x="2648" y="56"/>
                    <a:pt x="2648" y="56"/>
                  </a:cubicBezTo>
                  <a:cubicBezTo>
                    <a:pt x="2315" y="4"/>
                    <a:pt x="1990" y="0"/>
                    <a:pt x="1674" y="43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7064309" y="1902167"/>
              <a:ext cx="769975" cy="1231183"/>
            </a:xfrm>
            <a:custGeom>
              <a:avLst/>
              <a:gdLst/>
              <a:ahLst/>
              <a:cxnLst/>
              <a:rect l="l" t="t" r="r" b="b"/>
              <a:pathLst>
                <a:path w="5271" h="8428" extrusionOk="0">
                  <a:moveTo>
                    <a:pt x="5271" y="6918"/>
                  </a:moveTo>
                  <a:cubicBezTo>
                    <a:pt x="4050" y="7978"/>
                    <a:pt x="2329" y="8428"/>
                    <a:pt x="732" y="8142"/>
                  </a:cubicBezTo>
                  <a:cubicBezTo>
                    <a:pt x="754" y="6464"/>
                    <a:pt x="412" y="4101"/>
                    <a:pt x="200" y="3145"/>
                  </a:cubicBezTo>
                  <a:cubicBezTo>
                    <a:pt x="382" y="2306"/>
                    <a:pt x="373" y="1410"/>
                    <a:pt x="1" y="636"/>
                  </a:cubicBezTo>
                  <a:cubicBezTo>
                    <a:pt x="83" y="549"/>
                    <a:pt x="204" y="489"/>
                    <a:pt x="312" y="428"/>
                  </a:cubicBezTo>
                  <a:cubicBezTo>
                    <a:pt x="338" y="757"/>
                    <a:pt x="473" y="1064"/>
                    <a:pt x="646" y="1350"/>
                  </a:cubicBezTo>
                  <a:cubicBezTo>
                    <a:pt x="723" y="1484"/>
                    <a:pt x="819" y="1609"/>
                    <a:pt x="948" y="1692"/>
                  </a:cubicBezTo>
                  <a:cubicBezTo>
                    <a:pt x="1078" y="1774"/>
                    <a:pt x="1247" y="1808"/>
                    <a:pt x="1390" y="1752"/>
                  </a:cubicBezTo>
                  <a:cubicBezTo>
                    <a:pt x="1593" y="1670"/>
                    <a:pt x="1684" y="1432"/>
                    <a:pt x="1727" y="1216"/>
                  </a:cubicBezTo>
                  <a:cubicBezTo>
                    <a:pt x="1814" y="805"/>
                    <a:pt x="1801" y="407"/>
                    <a:pt x="1710" y="0"/>
                  </a:cubicBezTo>
                  <a:lnTo>
                    <a:pt x="1995" y="0"/>
                  </a:lnTo>
                  <a:cubicBezTo>
                    <a:pt x="2008" y="917"/>
                    <a:pt x="2610" y="1770"/>
                    <a:pt x="3453" y="2133"/>
                  </a:cubicBezTo>
                  <a:cubicBezTo>
                    <a:pt x="4141" y="3682"/>
                    <a:pt x="4799" y="5291"/>
                    <a:pt x="5271" y="69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7405694" y="1908449"/>
              <a:ext cx="550566" cy="698420"/>
            </a:xfrm>
            <a:custGeom>
              <a:avLst/>
              <a:gdLst/>
              <a:ahLst/>
              <a:cxnLst/>
              <a:rect l="l" t="t" r="r" b="b"/>
              <a:pathLst>
                <a:path w="3769" h="4781" extrusionOk="0">
                  <a:moveTo>
                    <a:pt x="3505" y="1125"/>
                  </a:moveTo>
                  <a:cubicBezTo>
                    <a:pt x="3241" y="316"/>
                    <a:pt x="48" y="0"/>
                    <a:pt x="48" y="0"/>
                  </a:cubicBezTo>
                  <a:lnTo>
                    <a:pt x="0" y="104"/>
                  </a:lnTo>
                  <a:cubicBezTo>
                    <a:pt x="35" y="459"/>
                    <a:pt x="130" y="904"/>
                    <a:pt x="281" y="1220"/>
                  </a:cubicBezTo>
                  <a:lnTo>
                    <a:pt x="2375" y="1618"/>
                  </a:lnTo>
                  <a:lnTo>
                    <a:pt x="1389" y="4569"/>
                  </a:lnTo>
                  <a:lnTo>
                    <a:pt x="1999" y="4781"/>
                  </a:lnTo>
                  <a:cubicBezTo>
                    <a:pt x="1999" y="4781"/>
                    <a:pt x="3769" y="1930"/>
                    <a:pt x="3505" y="112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7549728" y="2530311"/>
              <a:ext cx="203632" cy="332630"/>
            </a:xfrm>
            <a:custGeom>
              <a:avLst/>
              <a:gdLst/>
              <a:ahLst/>
              <a:cxnLst/>
              <a:rect l="l" t="t" r="r" b="b"/>
              <a:pathLst>
                <a:path w="1394" h="2277" extrusionOk="0">
                  <a:moveTo>
                    <a:pt x="438" y="230"/>
                  </a:moveTo>
                  <a:cubicBezTo>
                    <a:pt x="438" y="230"/>
                    <a:pt x="48" y="1034"/>
                    <a:pt x="22" y="1220"/>
                  </a:cubicBezTo>
                  <a:cubicBezTo>
                    <a:pt x="1" y="1407"/>
                    <a:pt x="165" y="2276"/>
                    <a:pt x="226" y="2263"/>
                  </a:cubicBezTo>
                  <a:cubicBezTo>
                    <a:pt x="286" y="2254"/>
                    <a:pt x="252" y="1471"/>
                    <a:pt x="252" y="1471"/>
                  </a:cubicBezTo>
                  <a:cubicBezTo>
                    <a:pt x="252" y="1471"/>
                    <a:pt x="533" y="2267"/>
                    <a:pt x="615" y="2237"/>
                  </a:cubicBezTo>
                  <a:cubicBezTo>
                    <a:pt x="697" y="2203"/>
                    <a:pt x="490" y="1458"/>
                    <a:pt x="490" y="1458"/>
                  </a:cubicBezTo>
                  <a:cubicBezTo>
                    <a:pt x="490" y="1458"/>
                    <a:pt x="810" y="1986"/>
                    <a:pt x="875" y="1960"/>
                  </a:cubicBezTo>
                  <a:cubicBezTo>
                    <a:pt x="935" y="1939"/>
                    <a:pt x="689" y="1281"/>
                    <a:pt x="689" y="1281"/>
                  </a:cubicBezTo>
                  <a:cubicBezTo>
                    <a:pt x="689" y="1281"/>
                    <a:pt x="1048" y="1861"/>
                    <a:pt x="1117" y="1800"/>
                  </a:cubicBezTo>
                  <a:cubicBezTo>
                    <a:pt x="1186" y="1740"/>
                    <a:pt x="849" y="1073"/>
                    <a:pt x="849" y="1073"/>
                  </a:cubicBezTo>
                  <a:cubicBezTo>
                    <a:pt x="849" y="1073"/>
                    <a:pt x="1394" y="857"/>
                    <a:pt x="1108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229D3-1055-F506-7A9F-AB96D0D12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8" name="Picture 7" descr="A logo of a basketball player&#10;&#10;Description automatically generated">
            <a:extLst>
              <a:ext uri="{FF2B5EF4-FFF2-40B4-BE49-F238E27FC236}">
                <a16:creationId xmlns:a16="http://schemas.microsoft.com/office/drawing/2014/main" id="{56D4CD12-8708-4329-5CDD-2A55C725C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704585-6D9E-BC5D-0CEE-F03D5B95D901}"/>
              </a:ext>
            </a:extLst>
          </p:cNvPr>
          <p:cNvSpPr/>
          <p:nvPr/>
        </p:nvSpPr>
        <p:spPr>
          <a:xfrm>
            <a:off x="9050113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5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8"/>
          <p:cNvSpPr txBox="1">
            <a:spLocks noGrp="1"/>
          </p:cNvSpPr>
          <p:nvPr>
            <p:ph type="title"/>
          </p:nvPr>
        </p:nvSpPr>
        <p:spPr>
          <a:xfrm>
            <a:off x="49100" y="9851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Shortlisting Teams</a:t>
            </a:r>
            <a:endParaRPr lang="en-US"/>
          </a:p>
        </p:txBody>
      </p:sp>
      <p:graphicFrame>
        <p:nvGraphicFramePr>
          <p:cNvPr id="1170" name="Google Shape;1170;p28"/>
          <p:cNvGraphicFramePr/>
          <p:nvPr/>
        </p:nvGraphicFramePr>
        <p:xfrm>
          <a:off x="559370" y="2013020"/>
          <a:ext cx="8025259" cy="2101297"/>
        </p:xfrm>
        <a:graphic>
          <a:graphicData uri="http://schemas.openxmlformats.org/drawingml/2006/table">
            <a:tbl>
              <a:tblPr>
                <a:noFill/>
                <a:tableStyleId>{6149ABCF-6C63-4D1F-AEE5-BD9543405A8C}</a:tableStyleId>
              </a:tblPr>
              <a:tblGrid>
                <a:gridCol w="124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080">
                  <a:extLst>
                    <a:ext uri="{9D8B030D-6E8A-4147-A177-3AD203B41FA5}">
                      <a16:colId xmlns:a16="http://schemas.microsoft.com/office/drawing/2014/main" val="901949813"/>
                    </a:ext>
                  </a:extLst>
                </a:gridCol>
                <a:gridCol w="1168181">
                  <a:extLst>
                    <a:ext uri="{9D8B030D-6E8A-4147-A177-3AD203B41FA5}">
                      <a16:colId xmlns:a16="http://schemas.microsoft.com/office/drawing/2014/main" val="1292114660"/>
                    </a:ext>
                  </a:extLst>
                </a:gridCol>
                <a:gridCol w="1234745">
                  <a:extLst>
                    <a:ext uri="{9D8B030D-6E8A-4147-A177-3AD203B41FA5}">
                      <a16:colId xmlns:a16="http://schemas.microsoft.com/office/drawing/2014/main" val="2425507193"/>
                    </a:ext>
                  </a:extLst>
                </a:gridCol>
              </a:tblGrid>
              <a:tr h="1159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Population &gt; 932,759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Age Median &lt;40</a:t>
                      </a:r>
                      <a:endParaRPr lang="en-US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Household Income Median &gt;48,000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Rent Median &gt;1000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Poverty &lt;20</a:t>
                      </a:r>
                      <a:endParaRPr lang="en-US"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Race Multiple &gt;5 and White &lt;58.8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Culture &amp; Infrastructure+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Machine Learning Evaluation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1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26 Cities 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22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20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18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17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11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71" name="Google Shape;1171;p28"/>
          <p:cNvGrpSpPr/>
          <p:nvPr/>
        </p:nvGrpSpPr>
        <p:grpSpPr>
          <a:xfrm flipH="1">
            <a:off x="4166198" y="825345"/>
            <a:ext cx="1102865" cy="1202324"/>
            <a:chOff x="6094201" y="1327050"/>
            <a:chExt cx="2592601" cy="3403376"/>
          </a:xfrm>
        </p:grpSpPr>
        <p:sp>
          <p:nvSpPr>
            <p:cNvPr id="1172" name="Google Shape;1172;p28"/>
            <p:cNvSpPr/>
            <p:nvPr/>
          </p:nvSpPr>
          <p:spPr>
            <a:xfrm>
              <a:off x="6210479" y="2791941"/>
              <a:ext cx="430636" cy="430505"/>
            </a:xfrm>
            <a:custGeom>
              <a:avLst/>
              <a:gdLst/>
              <a:ahLst/>
              <a:cxnLst/>
              <a:rect l="l" t="t" r="r" b="b"/>
              <a:pathLst>
                <a:path w="2948" h="2947" extrusionOk="0">
                  <a:moveTo>
                    <a:pt x="2947" y="1472"/>
                  </a:moveTo>
                  <a:cubicBezTo>
                    <a:pt x="2947" y="1835"/>
                    <a:pt x="2813" y="2172"/>
                    <a:pt x="2597" y="2428"/>
                  </a:cubicBezTo>
                  <a:cubicBezTo>
                    <a:pt x="2584" y="2441"/>
                    <a:pt x="2571" y="2458"/>
                    <a:pt x="2558" y="2471"/>
                  </a:cubicBezTo>
                  <a:cubicBezTo>
                    <a:pt x="2329" y="2722"/>
                    <a:pt x="2013" y="2891"/>
                    <a:pt x="1658" y="2934"/>
                  </a:cubicBezTo>
                  <a:cubicBezTo>
                    <a:pt x="1636" y="2938"/>
                    <a:pt x="1615" y="2938"/>
                    <a:pt x="1593" y="2938"/>
                  </a:cubicBezTo>
                  <a:lnTo>
                    <a:pt x="1593" y="2938"/>
                  </a:lnTo>
                  <a:cubicBezTo>
                    <a:pt x="1554" y="2943"/>
                    <a:pt x="1515" y="2947"/>
                    <a:pt x="1476" y="2947"/>
                  </a:cubicBezTo>
                  <a:cubicBezTo>
                    <a:pt x="966" y="2947"/>
                    <a:pt x="516" y="2687"/>
                    <a:pt x="252" y="2294"/>
                  </a:cubicBezTo>
                  <a:cubicBezTo>
                    <a:pt x="243" y="2276"/>
                    <a:pt x="230" y="2263"/>
                    <a:pt x="222" y="2246"/>
                  </a:cubicBezTo>
                  <a:cubicBezTo>
                    <a:pt x="83" y="2021"/>
                    <a:pt x="1" y="1757"/>
                    <a:pt x="1" y="1472"/>
                  </a:cubicBezTo>
                  <a:cubicBezTo>
                    <a:pt x="1" y="1407"/>
                    <a:pt x="5" y="1346"/>
                    <a:pt x="14" y="1286"/>
                  </a:cubicBezTo>
                  <a:cubicBezTo>
                    <a:pt x="18" y="1264"/>
                    <a:pt x="18" y="1242"/>
                    <a:pt x="23" y="1221"/>
                  </a:cubicBezTo>
                  <a:cubicBezTo>
                    <a:pt x="66" y="965"/>
                    <a:pt x="174" y="736"/>
                    <a:pt x="334" y="546"/>
                  </a:cubicBezTo>
                  <a:cubicBezTo>
                    <a:pt x="343" y="528"/>
                    <a:pt x="356" y="515"/>
                    <a:pt x="369" y="502"/>
                  </a:cubicBezTo>
                  <a:cubicBezTo>
                    <a:pt x="637" y="195"/>
                    <a:pt x="1035" y="1"/>
                    <a:pt x="1476" y="1"/>
                  </a:cubicBezTo>
                  <a:cubicBezTo>
                    <a:pt x="1537" y="1"/>
                    <a:pt x="1597" y="5"/>
                    <a:pt x="1658" y="14"/>
                  </a:cubicBezTo>
                  <a:cubicBezTo>
                    <a:pt x="1680" y="14"/>
                    <a:pt x="1701" y="18"/>
                    <a:pt x="1723" y="22"/>
                  </a:cubicBezTo>
                  <a:lnTo>
                    <a:pt x="1723" y="22"/>
                  </a:lnTo>
                  <a:cubicBezTo>
                    <a:pt x="2008" y="70"/>
                    <a:pt x="2264" y="200"/>
                    <a:pt x="2467" y="386"/>
                  </a:cubicBezTo>
                  <a:cubicBezTo>
                    <a:pt x="2480" y="399"/>
                    <a:pt x="2497" y="412"/>
                    <a:pt x="2510" y="425"/>
                  </a:cubicBezTo>
                  <a:cubicBezTo>
                    <a:pt x="2709" y="619"/>
                    <a:pt x="2852" y="874"/>
                    <a:pt x="2913" y="1160"/>
                  </a:cubicBezTo>
                  <a:cubicBezTo>
                    <a:pt x="2917" y="1177"/>
                    <a:pt x="2921" y="1199"/>
                    <a:pt x="2926" y="1216"/>
                  </a:cubicBezTo>
                  <a:cubicBezTo>
                    <a:pt x="2939" y="1298"/>
                    <a:pt x="2947" y="1385"/>
                    <a:pt x="29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6212378" y="2793840"/>
              <a:ext cx="425524" cy="427437"/>
            </a:xfrm>
            <a:custGeom>
              <a:avLst/>
              <a:gdLst/>
              <a:ahLst/>
              <a:cxnLst/>
              <a:rect l="l" t="t" r="r" b="b"/>
              <a:pathLst>
                <a:path w="2913" h="2926" extrusionOk="0">
                  <a:moveTo>
                    <a:pt x="2073" y="1865"/>
                  </a:moveTo>
                  <a:cubicBezTo>
                    <a:pt x="2013" y="1748"/>
                    <a:pt x="1969" y="1619"/>
                    <a:pt x="1952" y="1489"/>
                  </a:cubicBezTo>
                  <a:cubicBezTo>
                    <a:pt x="2073" y="1467"/>
                    <a:pt x="2199" y="1441"/>
                    <a:pt x="2320" y="1411"/>
                  </a:cubicBezTo>
                  <a:cubicBezTo>
                    <a:pt x="2523" y="1359"/>
                    <a:pt x="2722" y="1290"/>
                    <a:pt x="2913" y="1203"/>
                  </a:cubicBezTo>
                  <a:cubicBezTo>
                    <a:pt x="2908" y="1186"/>
                    <a:pt x="2904" y="1164"/>
                    <a:pt x="2900" y="1147"/>
                  </a:cubicBezTo>
                  <a:cubicBezTo>
                    <a:pt x="2597" y="1281"/>
                    <a:pt x="2272" y="1376"/>
                    <a:pt x="1944" y="1433"/>
                  </a:cubicBezTo>
                  <a:cubicBezTo>
                    <a:pt x="1939" y="1389"/>
                    <a:pt x="1939" y="1350"/>
                    <a:pt x="1939" y="1307"/>
                  </a:cubicBezTo>
                  <a:cubicBezTo>
                    <a:pt x="1948" y="1108"/>
                    <a:pt x="2030" y="922"/>
                    <a:pt x="2147" y="758"/>
                  </a:cubicBezTo>
                  <a:cubicBezTo>
                    <a:pt x="2246" y="628"/>
                    <a:pt x="2368" y="515"/>
                    <a:pt x="2497" y="412"/>
                  </a:cubicBezTo>
                  <a:cubicBezTo>
                    <a:pt x="2484" y="399"/>
                    <a:pt x="2471" y="386"/>
                    <a:pt x="2454" y="373"/>
                  </a:cubicBezTo>
                  <a:cubicBezTo>
                    <a:pt x="2186" y="593"/>
                    <a:pt x="1944" y="857"/>
                    <a:pt x="1892" y="1216"/>
                  </a:cubicBezTo>
                  <a:cubicBezTo>
                    <a:pt x="1883" y="1294"/>
                    <a:pt x="1883" y="1368"/>
                    <a:pt x="1887" y="1441"/>
                  </a:cubicBezTo>
                  <a:cubicBezTo>
                    <a:pt x="1835" y="1450"/>
                    <a:pt x="1783" y="1454"/>
                    <a:pt x="1732" y="1463"/>
                  </a:cubicBezTo>
                  <a:cubicBezTo>
                    <a:pt x="1558" y="1480"/>
                    <a:pt x="1385" y="1489"/>
                    <a:pt x="1212" y="1484"/>
                  </a:cubicBezTo>
                  <a:cubicBezTo>
                    <a:pt x="1217" y="1143"/>
                    <a:pt x="1295" y="801"/>
                    <a:pt x="1433" y="489"/>
                  </a:cubicBezTo>
                  <a:cubicBezTo>
                    <a:pt x="1507" y="316"/>
                    <a:pt x="1602" y="156"/>
                    <a:pt x="1710" y="9"/>
                  </a:cubicBezTo>
                  <a:cubicBezTo>
                    <a:pt x="1688" y="5"/>
                    <a:pt x="1667" y="1"/>
                    <a:pt x="1645" y="1"/>
                  </a:cubicBezTo>
                  <a:cubicBezTo>
                    <a:pt x="1416" y="316"/>
                    <a:pt x="1260" y="688"/>
                    <a:pt x="1195" y="1078"/>
                  </a:cubicBezTo>
                  <a:cubicBezTo>
                    <a:pt x="1173" y="1212"/>
                    <a:pt x="1160" y="1346"/>
                    <a:pt x="1156" y="1484"/>
                  </a:cubicBezTo>
                  <a:cubicBezTo>
                    <a:pt x="1009" y="1480"/>
                    <a:pt x="862" y="1467"/>
                    <a:pt x="719" y="1441"/>
                  </a:cubicBezTo>
                  <a:cubicBezTo>
                    <a:pt x="728" y="1151"/>
                    <a:pt x="624" y="861"/>
                    <a:pt x="460" y="624"/>
                  </a:cubicBezTo>
                  <a:cubicBezTo>
                    <a:pt x="425" y="576"/>
                    <a:pt x="390" y="533"/>
                    <a:pt x="356" y="489"/>
                  </a:cubicBezTo>
                  <a:cubicBezTo>
                    <a:pt x="343" y="502"/>
                    <a:pt x="330" y="515"/>
                    <a:pt x="321" y="533"/>
                  </a:cubicBezTo>
                  <a:cubicBezTo>
                    <a:pt x="455" y="697"/>
                    <a:pt x="563" y="883"/>
                    <a:pt x="620" y="1091"/>
                  </a:cubicBezTo>
                  <a:cubicBezTo>
                    <a:pt x="650" y="1203"/>
                    <a:pt x="667" y="1320"/>
                    <a:pt x="663" y="1433"/>
                  </a:cubicBezTo>
                  <a:cubicBezTo>
                    <a:pt x="572" y="1420"/>
                    <a:pt x="486" y="1402"/>
                    <a:pt x="399" y="1381"/>
                  </a:cubicBezTo>
                  <a:cubicBezTo>
                    <a:pt x="265" y="1346"/>
                    <a:pt x="122" y="1294"/>
                    <a:pt x="10" y="1208"/>
                  </a:cubicBezTo>
                  <a:cubicBezTo>
                    <a:pt x="5" y="1229"/>
                    <a:pt x="5" y="1251"/>
                    <a:pt x="1" y="1273"/>
                  </a:cubicBezTo>
                  <a:cubicBezTo>
                    <a:pt x="83" y="1329"/>
                    <a:pt x="178" y="1372"/>
                    <a:pt x="274" y="1402"/>
                  </a:cubicBezTo>
                  <a:cubicBezTo>
                    <a:pt x="399" y="1441"/>
                    <a:pt x="529" y="1472"/>
                    <a:pt x="659" y="1489"/>
                  </a:cubicBezTo>
                  <a:cubicBezTo>
                    <a:pt x="654" y="1549"/>
                    <a:pt x="646" y="1610"/>
                    <a:pt x="628" y="1666"/>
                  </a:cubicBezTo>
                  <a:cubicBezTo>
                    <a:pt x="576" y="1861"/>
                    <a:pt x="460" y="2025"/>
                    <a:pt x="308" y="2155"/>
                  </a:cubicBezTo>
                  <a:cubicBezTo>
                    <a:pt x="278" y="2185"/>
                    <a:pt x="243" y="2207"/>
                    <a:pt x="209" y="2233"/>
                  </a:cubicBezTo>
                  <a:cubicBezTo>
                    <a:pt x="217" y="2250"/>
                    <a:pt x="230" y="2263"/>
                    <a:pt x="239" y="2281"/>
                  </a:cubicBezTo>
                  <a:cubicBezTo>
                    <a:pt x="421" y="2146"/>
                    <a:pt x="572" y="1986"/>
                    <a:pt x="654" y="1766"/>
                  </a:cubicBezTo>
                  <a:cubicBezTo>
                    <a:pt x="689" y="1679"/>
                    <a:pt x="706" y="1588"/>
                    <a:pt x="715" y="1497"/>
                  </a:cubicBezTo>
                  <a:cubicBezTo>
                    <a:pt x="788" y="1510"/>
                    <a:pt x="862" y="1515"/>
                    <a:pt x="931" y="1523"/>
                  </a:cubicBezTo>
                  <a:cubicBezTo>
                    <a:pt x="1009" y="1532"/>
                    <a:pt x="1083" y="1536"/>
                    <a:pt x="1156" y="1536"/>
                  </a:cubicBezTo>
                  <a:cubicBezTo>
                    <a:pt x="1160" y="1874"/>
                    <a:pt x="1230" y="2207"/>
                    <a:pt x="1364" y="2519"/>
                  </a:cubicBezTo>
                  <a:cubicBezTo>
                    <a:pt x="1424" y="2661"/>
                    <a:pt x="1498" y="2795"/>
                    <a:pt x="1580" y="2925"/>
                  </a:cubicBezTo>
                  <a:lnTo>
                    <a:pt x="1580" y="2925"/>
                  </a:lnTo>
                  <a:cubicBezTo>
                    <a:pt x="1602" y="2925"/>
                    <a:pt x="1623" y="2925"/>
                    <a:pt x="1645" y="2921"/>
                  </a:cubicBezTo>
                  <a:cubicBezTo>
                    <a:pt x="1437" y="2609"/>
                    <a:pt x="1299" y="2259"/>
                    <a:pt x="1243" y="1891"/>
                  </a:cubicBezTo>
                  <a:cubicBezTo>
                    <a:pt x="1225" y="1774"/>
                    <a:pt x="1212" y="1658"/>
                    <a:pt x="1212" y="1541"/>
                  </a:cubicBezTo>
                  <a:cubicBezTo>
                    <a:pt x="1442" y="1545"/>
                    <a:pt x="1671" y="1532"/>
                    <a:pt x="1896" y="1497"/>
                  </a:cubicBezTo>
                  <a:cubicBezTo>
                    <a:pt x="1939" y="1800"/>
                    <a:pt x="2108" y="2082"/>
                    <a:pt x="2333" y="2289"/>
                  </a:cubicBezTo>
                  <a:cubicBezTo>
                    <a:pt x="2402" y="2350"/>
                    <a:pt x="2471" y="2406"/>
                    <a:pt x="2545" y="2458"/>
                  </a:cubicBezTo>
                  <a:cubicBezTo>
                    <a:pt x="2558" y="2445"/>
                    <a:pt x="2571" y="2428"/>
                    <a:pt x="2584" y="2415"/>
                  </a:cubicBezTo>
                  <a:cubicBezTo>
                    <a:pt x="2376" y="2272"/>
                    <a:pt x="2194" y="2095"/>
                    <a:pt x="2073" y="1865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6777410" y="2977754"/>
              <a:ext cx="738276" cy="1636416"/>
            </a:xfrm>
            <a:custGeom>
              <a:avLst/>
              <a:gdLst/>
              <a:ahLst/>
              <a:cxnLst/>
              <a:rect l="l" t="t" r="r" b="b"/>
              <a:pathLst>
                <a:path w="5054" h="11202" extrusionOk="0">
                  <a:moveTo>
                    <a:pt x="5054" y="983"/>
                  </a:moveTo>
                  <a:lnTo>
                    <a:pt x="4115" y="2389"/>
                  </a:lnTo>
                  <a:cubicBezTo>
                    <a:pt x="3267" y="3483"/>
                    <a:pt x="2376" y="4686"/>
                    <a:pt x="1545" y="5824"/>
                  </a:cubicBezTo>
                  <a:lnTo>
                    <a:pt x="1316" y="9397"/>
                  </a:lnTo>
                  <a:lnTo>
                    <a:pt x="1216" y="10959"/>
                  </a:lnTo>
                  <a:cubicBezTo>
                    <a:pt x="1216" y="10959"/>
                    <a:pt x="749" y="11202"/>
                    <a:pt x="381" y="10968"/>
                  </a:cubicBezTo>
                  <a:lnTo>
                    <a:pt x="265" y="9354"/>
                  </a:lnTo>
                  <a:lnTo>
                    <a:pt x="44" y="6218"/>
                  </a:lnTo>
                  <a:cubicBezTo>
                    <a:pt x="1" y="5616"/>
                    <a:pt x="144" y="5015"/>
                    <a:pt x="455" y="4496"/>
                  </a:cubicBezTo>
                  <a:cubicBezTo>
                    <a:pt x="2203" y="1593"/>
                    <a:pt x="3427" y="1"/>
                    <a:pt x="3427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6592329" y="4578646"/>
              <a:ext cx="375419" cy="151780"/>
            </a:xfrm>
            <a:custGeom>
              <a:avLst/>
              <a:gdLst/>
              <a:ahLst/>
              <a:cxnLst/>
              <a:rect l="l" t="t" r="r" b="b"/>
              <a:pathLst>
                <a:path w="2570" h="1039" extrusionOk="0">
                  <a:moveTo>
                    <a:pt x="2566" y="705"/>
                  </a:moveTo>
                  <a:cubicBezTo>
                    <a:pt x="2566" y="814"/>
                    <a:pt x="2557" y="883"/>
                    <a:pt x="2557" y="883"/>
                  </a:cubicBezTo>
                  <a:cubicBezTo>
                    <a:pt x="2557" y="883"/>
                    <a:pt x="1350" y="1039"/>
                    <a:pt x="0" y="879"/>
                  </a:cubicBezTo>
                  <a:cubicBezTo>
                    <a:pt x="0" y="809"/>
                    <a:pt x="13" y="749"/>
                    <a:pt x="43" y="701"/>
                  </a:cubicBezTo>
                  <a:cubicBezTo>
                    <a:pt x="242" y="342"/>
                    <a:pt x="1103" y="398"/>
                    <a:pt x="1648" y="9"/>
                  </a:cubicBezTo>
                  <a:lnTo>
                    <a:pt x="2488" y="0"/>
                  </a:lnTo>
                  <a:cubicBezTo>
                    <a:pt x="2566" y="234"/>
                    <a:pt x="2570" y="519"/>
                    <a:pt x="2566" y="705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6592329" y="4681048"/>
              <a:ext cx="374835" cy="49376"/>
            </a:xfrm>
            <a:custGeom>
              <a:avLst/>
              <a:gdLst/>
              <a:ahLst/>
              <a:cxnLst/>
              <a:rect l="l" t="t" r="r" b="b"/>
              <a:pathLst>
                <a:path w="2566" h="338" extrusionOk="0">
                  <a:moveTo>
                    <a:pt x="2566" y="4"/>
                  </a:moveTo>
                  <a:cubicBezTo>
                    <a:pt x="2566" y="113"/>
                    <a:pt x="2557" y="182"/>
                    <a:pt x="2557" y="182"/>
                  </a:cubicBezTo>
                  <a:cubicBezTo>
                    <a:pt x="2557" y="182"/>
                    <a:pt x="1350" y="338"/>
                    <a:pt x="0" y="178"/>
                  </a:cubicBezTo>
                  <a:cubicBezTo>
                    <a:pt x="0" y="108"/>
                    <a:pt x="13" y="48"/>
                    <a:pt x="43" y="0"/>
                  </a:cubicBezTo>
                  <a:cubicBezTo>
                    <a:pt x="878" y="87"/>
                    <a:pt x="1726" y="87"/>
                    <a:pt x="2566" y="4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6737677" y="4624807"/>
              <a:ext cx="22204" cy="21620"/>
            </a:xfrm>
            <a:custGeom>
              <a:avLst/>
              <a:gdLst/>
              <a:ahLst/>
              <a:cxnLst/>
              <a:rect l="l" t="t" r="r" b="b"/>
              <a:pathLst>
                <a:path w="152" h="148" extrusionOk="0">
                  <a:moveTo>
                    <a:pt x="139" y="87"/>
                  </a:moveTo>
                  <a:cubicBezTo>
                    <a:pt x="113" y="61"/>
                    <a:pt x="87" y="35"/>
                    <a:pt x="61" y="13"/>
                  </a:cubicBezTo>
                  <a:cubicBezTo>
                    <a:pt x="56" y="4"/>
                    <a:pt x="48" y="0"/>
                    <a:pt x="35" y="0"/>
                  </a:cubicBezTo>
                  <a:cubicBezTo>
                    <a:pt x="26" y="0"/>
                    <a:pt x="18" y="4"/>
                    <a:pt x="13" y="13"/>
                  </a:cubicBezTo>
                  <a:cubicBezTo>
                    <a:pt x="5" y="17"/>
                    <a:pt x="0" y="26"/>
                    <a:pt x="0" y="39"/>
                  </a:cubicBezTo>
                  <a:cubicBezTo>
                    <a:pt x="0" y="48"/>
                    <a:pt x="5" y="56"/>
                    <a:pt x="13" y="65"/>
                  </a:cubicBezTo>
                  <a:cubicBezTo>
                    <a:pt x="35" y="87"/>
                    <a:pt x="61" y="113"/>
                    <a:pt x="87" y="134"/>
                  </a:cubicBezTo>
                  <a:cubicBezTo>
                    <a:pt x="95" y="143"/>
                    <a:pt x="104" y="147"/>
                    <a:pt x="113" y="147"/>
                  </a:cubicBezTo>
                  <a:cubicBezTo>
                    <a:pt x="121" y="147"/>
                    <a:pt x="134" y="143"/>
                    <a:pt x="139" y="134"/>
                  </a:cubicBezTo>
                  <a:cubicBezTo>
                    <a:pt x="147" y="130"/>
                    <a:pt x="152" y="121"/>
                    <a:pt x="147" y="108"/>
                  </a:cubicBezTo>
                  <a:cubicBezTo>
                    <a:pt x="147" y="100"/>
                    <a:pt x="147" y="91"/>
                    <a:pt x="139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6760319" y="4616480"/>
              <a:ext cx="26148" cy="22935"/>
            </a:xfrm>
            <a:custGeom>
              <a:avLst/>
              <a:gdLst/>
              <a:ahLst/>
              <a:cxnLst/>
              <a:rect l="l" t="t" r="r" b="b"/>
              <a:pathLst>
                <a:path w="179" h="157" extrusionOk="0">
                  <a:moveTo>
                    <a:pt x="165" y="92"/>
                  </a:moveTo>
                  <a:cubicBezTo>
                    <a:pt x="131" y="66"/>
                    <a:pt x="96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lnTo>
                    <a:pt x="113" y="144"/>
                  </a:lnTo>
                  <a:cubicBezTo>
                    <a:pt x="122" y="152"/>
                    <a:pt x="131" y="157"/>
                    <a:pt x="139" y="157"/>
                  </a:cubicBezTo>
                  <a:cubicBezTo>
                    <a:pt x="148" y="157"/>
                    <a:pt x="161" y="152"/>
                    <a:pt x="165" y="144"/>
                  </a:cubicBezTo>
                  <a:cubicBezTo>
                    <a:pt x="174" y="139"/>
                    <a:pt x="178" y="126"/>
                    <a:pt x="178" y="118"/>
                  </a:cubicBezTo>
                  <a:cubicBezTo>
                    <a:pt x="174" y="109"/>
                    <a:pt x="174" y="100"/>
                    <a:pt x="165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6787490" y="4608300"/>
              <a:ext cx="24833" cy="2293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57" y="91"/>
                  </a:moveTo>
                  <a:cubicBezTo>
                    <a:pt x="126" y="65"/>
                    <a:pt x="92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cubicBezTo>
                    <a:pt x="44" y="87"/>
                    <a:pt x="75" y="117"/>
                    <a:pt x="105" y="143"/>
                  </a:cubicBezTo>
                  <a:cubicBezTo>
                    <a:pt x="113" y="152"/>
                    <a:pt x="122" y="156"/>
                    <a:pt x="131" y="156"/>
                  </a:cubicBezTo>
                  <a:cubicBezTo>
                    <a:pt x="139" y="156"/>
                    <a:pt x="152" y="152"/>
                    <a:pt x="157" y="143"/>
                  </a:cubicBezTo>
                  <a:cubicBezTo>
                    <a:pt x="161" y="135"/>
                    <a:pt x="170" y="126"/>
                    <a:pt x="165" y="117"/>
                  </a:cubicBezTo>
                  <a:cubicBezTo>
                    <a:pt x="165" y="109"/>
                    <a:pt x="165" y="100"/>
                    <a:pt x="157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6810278" y="4598220"/>
              <a:ext cx="25417" cy="22935"/>
            </a:xfrm>
            <a:custGeom>
              <a:avLst/>
              <a:gdLst/>
              <a:ahLst/>
              <a:cxnLst/>
              <a:rect l="l" t="t" r="r" b="b"/>
              <a:pathLst>
                <a:path w="174" h="157" extrusionOk="0">
                  <a:moveTo>
                    <a:pt x="161" y="96"/>
                  </a:moveTo>
                  <a:cubicBezTo>
                    <a:pt x="131" y="65"/>
                    <a:pt x="96" y="39"/>
                    <a:pt x="66" y="9"/>
                  </a:cubicBezTo>
                  <a:cubicBezTo>
                    <a:pt x="61" y="0"/>
                    <a:pt x="48" y="0"/>
                    <a:pt x="40" y="0"/>
                  </a:cubicBezTo>
                  <a:cubicBezTo>
                    <a:pt x="31" y="0"/>
                    <a:pt x="22" y="0"/>
                    <a:pt x="14" y="9"/>
                  </a:cubicBezTo>
                  <a:cubicBezTo>
                    <a:pt x="1" y="22"/>
                    <a:pt x="1" y="48"/>
                    <a:pt x="14" y="61"/>
                  </a:cubicBezTo>
                  <a:cubicBezTo>
                    <a:pt x="48" y="91"/>
                    <a:pt x="79" y="117"/>
                    <a:pt x="109" y="147"/>
                  </a:cubicBezTo>
                  <a:cubicBezTo>
                    <a:pt x="118" y="156"/>
                    <a:pt x="126" y="156"/>
                    <a:pt x="135" y="156"/>
                  </a:cubicBezTo>
                  <a:cubicBezTo>
                    <a:pt x="144" y="156"/>
                    <a:pt x="152" y="156"/>
                    <a:pt x="161" y="147"/>
                  </a:cubicBezTo>
                  <a:cubicBezTo>
                    <a:pt x="174" y="134"/>
                    <a:pt x="174" y="109"/>
                    <a:pt x="16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6815975" y="4344187"/>
              <a:ext cx="153674" cy="269960"/>
            </a:xfrm>
            <a:custGeom>
              <a:avLst/>
              <a:gdLst/>
              <a:ahLst/>
              <a:cxnLst/>
              <a:rect l="l" t="t" r="r" b="b"/>
              <a:pathLst>
                <a:path w="1052" h="1848" extrusionOk="0">
                  <a:moveTo>
                    <a:pt x="1052" y="43"/>
                  </a:moveTo>
                  <a:lnTo>
                    <a:pt x="952" y="1605"/>
                  </a:lnTo>
                  <a:cubicBezTo>
                    <a:pt x="952" y="1605"/>
                    <a:pt x="485" y="1848"/>
                    <a:pt x="117" y="1614"/>
                  </a:cubicBezTo>
                  <a:lnTo>
                    <a:pt x="1" y="0"/>
                  </a:lnTo>
                  <a:cubicBezTo>
                    <a:pt x="351" y="17"/>
                    <a:pt x="702" y="30"/>
                    <a:pt x="1052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7552942" y="2992362"/>
              <a:ext cx="1022104" cy="1422697"/>
            </a:xfrm>
            <a:custGeom>
              <a:avLst/>
              <a:gdLst/>
              <a:ahLst/>
              <a:cxnLst/>
              <a:rect l="l" t="t" r="r" b="b"/>
              <a:pathLst>
                <a:path w="6997" h="9739" extrusionOk="0">
                  <a:moveTo>
                    <a:pt x="6996" y="9047"/>
                  </a:moveTo>
                  <a:cubicBezTo>
                    <a:pt x="6996" y="9047"/>
                    <a:pt x="6927" y="9570"/>
                    <a:pt x="6529" y="9739"/>
                  </a:cubicBezTo>
                  <a:lnTo>
                    <a:pt x="5105" y="8878"/>
                  </a:lnTo>
                  <a:lnTo>
                    <a:pt x="2103" y="7069"/>
                  </a:lnTo>
                  <a:cubicBezTo>
                    <a:pt x="1701" y="6827"/>
                    <a:pt x="1406" y="6438"/>
                    <a:pt x="1277" y="5983"/>
                  </a:cubicBezTo>
                  <a:cubicBezTo>
                    <a:pt x="316" y="2609"/>
                    <a:pt x="0" y="493"/>
                    <a:pt x="0" y="493"/>
                  </a:cubicBezTo>
                  <a:lnTo>
                    <a:pt x="1744" y="0"/>
                  </a:lnTo>
                  <a:lnTo>
                    <a:pt x="2211" y="1622"/>
                  </a:lnTo>
                  <a:cubicBezTo>
                    <a:pt x="2436" y="2990"/>
                    <a:pt x="2704" y="4465"/>
                    <a:pt x="2968" y="5845"/>
                  </a:cubicBezTo>
                  <a:lnTo>
                    <a:pt x="5698" y="8017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8429413" y="4313218"/>
              <a:ext cx="257389" cy="371780"/>
            </a:xfrm>
            <a:custGeom>
              <a:avLst/>
              <a:gdLst/>
              <a:ahLst/>
              <a:cxnLst/>
              <a:rect l="l" t="t" r="r" b="b"/>
              <a:pathLst>
                <a:path w="1762" h="2545" extrusionOk="0">
                  <a:moveTo>
                    <a:pt x="1619" y="338"/>
                  </a:moveTo>
                  <a:cubicBezTo>
                    <a:pt x="1710" y="403"/>
                    <a:pt x="1762" y="450"/>
                    <a:pt x="1762" y="450"/>
                  </a:cubicBezTo>
                  <a:cubicBezTo>
                    <a:pt x="1762" y="450"/>
                    <a:pt x="1204" y="1527"/>
                    <a:pt x="299" y="2544"/>
                  </a:cubicBezTo>
                  <a:cubicBezTo>
                    <a:pt x="243" y="2505"/>
                    <a:pt x="204" y="2462"/>
                    <a:pt x="178" y="2410"/>
                  </a:cubicBezTo>
                  <a:cubicBezTo>
                    <a:pt x="1" y="2038"/>
                    <a:pt x="537" y="1363"/>
                    <a:pt x="529" y="697"/>
                  </a:cubicBezTo>
                  <a:lnTo>
                    <a:pt x="1000" y="0"/>
                  </a:lnTo>
                  <a:cubicBezTo>
                    <a:pt x="1234" y="69"/>
                    <a:pt x="1476" y="229"/>
                    <a:pt x="1619" y="338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8455415" y="4362447"/>
              <a:ext cx="231387" cy="322550"/>
            </a:xfrm>
            <a:custGeom>
              <a:avLst/>
              <a:gdLst/>
              <a:ahLst/>
              <a:cxnLst/>
              <a:rect l="l" t="t" r="r" b="b"/>
              <a:pathLst>
                <a:path w="1584" h="2208" extrusionOk="0">
                  <a:moveTo>
                    <a:pt x="1441" y="1"/>
                  </a:moveTo>
                  <a:cubicBezTo>
                    <a:pt x="1532" y="66"/>
                    <a:pt x="1584" y="113"/>
                    <a:pt x="1584" y="113"/>
                  </a:cubicBezTo>
                  <a:cubicBezTo>
                    <a:pt x="1584" y="113"/>
                    <a:pt x="1026" y="1190"/>
                    <a:pt x="121" y="2207"/>
                  </a:cubicBezTo>
                  <a:cubicBezTo>
                    <a:pt x="65" y="2168"/>
                    <a:pt x="26" y="2125"/>
                    <a:pt x="0" y="2073"/>
                  </a:cubicBezTo>
                  <a:cubicBezTo>
                    <a:pt x="550" y="1433"/>
                    <a:pt x="1034" y="736"/>
                    <a:pt x="1441" y="1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8490766" y="4508527"/>
              <a:ext cx="26002" cy="14608"/>
            </a:xfrm>
            <a:custGeom>
              <a:avLst/>
              <a:gdLst/>
              <a:ahLst/>
              <a:cxnLst/>
              <a:rect l="l" t="t" r="r" b="b"/>
              <a:pathLst>
                <a:path w="178" h="100" extrusionOk="0">
                  <a:moveTo>
                    <a:pt x="135" y="4"/>
                  </a:moveTo>
                  <a:cubicBezTo>
                    <a:pt x="100" y="9"/>
                    <a:pt x="66" y="17"/>
                    <a:pt x="31" y="26"/>
                  </a:cubicBezTo>
                  <a:cubicBezTo>
                    <a:pt x="22" y="26"/>
                    <a:pt x="14" y="30"/>
                    <a:pt x="9" y="39"/>
                  </a:cubicBezTo>
                  <a:cubicBezTo>
                    <a:pt x="5" y="48"/>
                    <a:pt x="1" y="56"/>
                    <a:pt x="5" y="65"/>
                  </a:cubicBezTo>
                  <a:cubicBezTo>
                    <a:pt x="5" y="78"/>
                    <a:pt x="9" y="87"/>
                    <a:pt x="18" y="91"/>
                  </a:cubicBezTo>
                  <a:cubicBezTo>
                    <a:pt x="27" y="95"/>
                    <a:pt x="35" y="100"/>
                    <a:pt x="44" y="95"/>
                  </a:cubicBezTo>
                  <a:cubicBezTo>
                    <a:pt x="79" y="91"/>
                    <a:pt x="113" y="82"/>
                    <a:pt x="148" y="74"/>
                  </a:cubicBezTo>
                  <a:cubicBezTo>
                    <a:pt x="156" y="74"/>
                    <a:pt x="165" y="69"/>
                    <a:pt x="174" y="61"/>
                  </a:cubicBezTo>
                  <a:cubicBezTo>
                    <a:pt x="178" y="52"/>
                    <a:pt x="178" y="43"/>
                    <a:pt x="178" y="35"/>
                  </a:cubicBezTo>
                  <a:cubicBezTo>
                    <a:pt x="174" y="22"/>
                    <a:pt x="169" y="13"/>
                    <a:pt x="161" y="9"/>
                  </a:cubicBezTo>
                  <a:cubicBezTo>
                    <a:pt x="156" y="4"/>
                    <a:pt x="143" y="0"/>
                    <a:pt x="13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8497048" y="4482525"/>
              <a:ext cx="29215" cy="17238"/>
            </a:xfrm>
            <a:custGeom>
              <a:avLst/>
              <a:gdLst/>
              <a:ahLst/>
              <a:cxnLst/>
              <a:rect l="l" t="t" r="r" b="b"/>
              <a:pathLst>
                <a:path w="200" h="118" extrusionOk="0">
                  <a:moveTo>
                    <a:pt x="157" y="5"/>
                  </a:moveTo>
                  <a:lnTo>
                    <a:pt x="31" y="44"/>
                  </a:lnTo>
                  <a:cubicBezTo>
                    <a:pt x="23" y="44"/>
                    <a:pt x="14" y="48"/>
                    <a:pt x="5" y="57"/>
                  </a:cubicBezTo>
                  <a:cubicBezTo>
                    <a:pt x="1" y="66"/>
                    <a:pt x="1" y="74"/>
                    <a:pt x="1" y="83"/>
                  </a:cubicBezTo>
                  <a:cubicBezTo>
                    <a:pt x="5" y="96"/>
                    <a:pt x="10" y="104"/>
                    <a:pt x="14" y="109"/>
                  </a:cubicBezTo>
                  <a:cubicBezTo>
                    <a:pt x="23" y="113"/>
                    <a:pt x="36" y="117"/>
                    <a:pt x="44" y="113"/>
                  </a:cubicBezTo>
                  <a:lnTo>
                    <a:pt x="170" y="74"/>
                  </a:lnTo>
                  <a:cubicBezTo>
                    <a:pt x="178" y="74"/>
                    <a:pt x="187" y="70"/>
                    <a:pt x="191" y="61"/>
                  </a:cubicBezTo>
                  <a:cubicBezTo>
                    <a:pt x="196" y="53"/>
                    <a:pt x="200" y="44"/>
                    <a:pt x="200" y="35"/>
                  </a:cubicBezTo>
                  <a:cubicBezTo>
                    <a:pt x="196" y="22"/>
                    <a:pt x="191" y="14"/>
                    <a:pt x="183" y="9"/>
                  </a:cubicBezTo>
                  <a:cubicBezTo>
                    <a:pt x="174" y="5"/>
                    <a:pt x="165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8505374" y="4456669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6" y="5"/>
                  </a:moveTo>
                  <a:cubicBezTo>
                    <a:pt x="113" y="13"/>
                    <a:pt x="74" y="26"/>
                    <a:pt x="35" y="35"/>
                  </a:cubicBezTo>
                  <a:cubicBezTo>
                    <a:pt x="22" y="39"/>
                    <a:pt x="13" y="44"/>
                    <a:pt x="9" y="48"/>
                  </a:cubicBezTo>
                  <a:cubicBezTo>
                    <a:pt x="4" y="57"/>
                    <a:pt x="0" y="69"/>
                    <a:pt x="4" y="78"/>
                  </a:cubicBezTo>
                  <a:cubicBezTo>
                    <a:pt x="4" y="87"/>
                    <a:pt x="9" y="95"/>
                    <a:pt x="17" y="100"/>
                  </a:cubicBezTo>
                  <a:cubicBezTo>
                    <a:pt x="26" y="104"/>
                    <a:pt x="35" y="108"/>
                    <a:pt x="48" y="104"/>
                  </a:cubicBezTo>
                  <a:cubicBezTo>
                    <a:pt x="87" y="95"/>
                    <a:pt x="126" y="87"/>
                    <a:pt x="169" y="74"/>
                  </a:cubicBezTo>
                  <a:cubicBezTo>
                    <a:pt x="178" y="74"/>
                    <a:pt x="186" y="69"/>
                    <a:pt x="191" y="61"/>
                  </a:cubicBezTo>
                  <a:cubicBezTo>
                    <a:pt x="195" y="52"/>
                    <a:pt x="199" y="44"/>
                    <a:pt x="195" y="35"/>
                  </a:cubicBezTo>
                  <a:cubicBezTo>
                    <a:pt x="195" y="22"/>
                    <a:pt x="191" y="13"/>
                    <a:pt x="182" y="9"/>
                  </a:cubicBezTo>
                  <a:cubicBezTo>
                    <a:pt x="173" y="5"/>
                    <a:pt x="165" y="0"/>
                    <a:pt x="15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8510341" y="4431981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7" y="5"/>
                  </a:moveTo>
                  <a:cubicBezTo>
                    <a:pt x="118" y="14"/>
                    <a:pt x="74" y="22"/>
                    <a:pt x="31" y="31"/>
                  </a:cubicBezTo>
                  <a:cubicBezTo>
                    <a:pt x="22" y="35"/>
                    <a:pt x="14" y="39"/>
                    <a:pt x="9" y="48"/>
                  </a:cubicBezTo>
                  <a:cubicBezTo>
                    <a:pt x="5" y="52"/>
                    <a:pt x="1" y="65"/>
                    <a:pt x="1" y="74"/>
                  </a:cubicBezTo>
                  <a:cubicBezTo>
                    <a:pt x="5" y="91"/>
                    <a:pt x="27" y="109"/>
                    <a:pt x="44" y="104"/>
                  </a:cubicBezTo>
                  <a:cubicBezTo>
                    <a:pt x="87" y="96"/>
                    <a:pt x="126" y="87"/>
                    <a:pt x="169" y="74"/>
                  </a:cubicBezTo>
                  <a:cubicBezTo>
                    <a:pt x="178" y="74"/>
                    <a:pt x="187" y="70"/>
                    <a:pt x="191" y="61"/>
                  </a:cubicBezTo>
                  <a:cubicBezTo>
                    <a:pt x="200" y="52"/>
                    <a:pt x="200" y="44"/>
                    <a:pt x="200" y="35"/>
                  </a:cubicBezTo>
                  <a:cubicBezTo>
                    <a:pt x="195" y="18"/>
                    <a:pt x="178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8298673" y="4163340"/>
              <a:ext cx="276379" cy="251700"/>
            </a:xfrm>
            <a:custGeom>
              <a:avLst/>
              <a:gdLst/>
              <a:ahLst/>
              <a:cxnLst/>
              <a:rect l="l" t="t" r="r" b="b"/>
              <a:pathLst>
                <a:path w="1892" h="1723" extrusionOk="0">
                  <a:moveTo>
                    <a:pt x="1891" y="1031"/>
                  </a:moveTo>
                  <a:cubicBezTo>
                    <a:pt x="1891" y="1031"/>
                    <a:pt x="1822" y="1554"/>
                    <a:pt x="1424" y="1723"/>
                  </a:cubicBezTo>
                  <a:lnTo>
                    <a:pt x="0" y="86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6912095" y="2897557"/>
              <a:ext cx="1091491" cy="812219"/>
            </a:xfrm>
            <a:custGeom>
              <a:avLst/>
              <a:gdLst/>
              <a:ahLst/>
              <a:cxnLst/>
              <a:rect l="l" t="t" r="r" b="b"/>
              <a:pathLst>
                <a:path w="7472" h="5560" extrusionOk="0">
                  <a:moveTo>
                    <a:pt x="7472" y="5088"/>
                  </a:moveTo>
                  <a:cubicBezTo>
                    <a:pt x="7385" y="5131"/>
                    <a:pt x="7299" y="5166"/>
                    <a:pt x="7212" y="5200"/>
                  </a:cubicBezTo>
                  <a:cubicBezTo>
                    <a:pt x="7100" y="5248"/>
                    <a:pt x="6983" y="5291"/>
                    <a:pt x="6866" y="5330"/>
                  </a:cubicBezTo>
                  <a:cubicBezTo>
                    <a:pt x="6797" y="5352"/>
                    <a:pt x="6732" y="5369"/>
                    <a:pt x="6663" y="5386"/>
                  </a:cubicBezTo>
                  <a:cubicBezTo>
                    <a:pt x="6546" y="5421"/>
                    <a:pt x="6429" y="5447"/>
                    <a:pt x="6313" y="5469"/>
                  </a:cubicBezTo>
                  <a:cubicBezTo>
                    <a:pt x="5906" y="5546"/>
                    <a:pt x="5486" y="5559"/>
                    <a:pt x="5075" y="5495"/>
                  </a:cubicBezTo>
                  <a:cubicBezTo>
                    <a:pt x="4876" y="4482"/>
                    <a:pt x="4448" y="3366"/>
                    <a:pt x="4249" y="2315"/>
                  </a:cubicBezTo>
                  <a:cubicBezTo>
                    <a:pt x="3535" y="3228"/>
                    <a:pt x="2778" y="4313"/>
                    <a:pt x="2060" y="5226"/>
                  </a:cubicBezTo>
                  <a:cubicBezTo>
                    <a:pt x="1207" y="5118"/>
                    <a:pt x="411" y="4577"/>
                    <a:pt x="0" y="3820"/>
                  </a:cubicBezTo>
                  <a:cubicBezTo>
                    <a:pt x="740" y="2821"/>
                    <a:pt x="1480" y="1817"/>
                    <a:pt x="2215" y="813"/>
                  </a:cubicBezTo>
                  <a:cubicBezTo>
                    <a:pt x="3124" y="558"/>
                    <a:pt x="4106" y="376"/>
                    <a:pt x="5062" y="199"/>
                  </a:cubicBezTo>
                  <a:cubicBezTo>
                    <a:pt x="5183" y="177"/>
                    <a:pt x="5304" y="156"/>
                    <a:pt x="5421" y="134"/>
                  </a:cubicBezTo>
                  <a:cubicBezTo>
                    <a:pt x="5486" y="126"/>
                    <a:pt x="5551" y="113"/>
                    <a:pt x="5616" y="100"/>
                  </a:cubicBezTo>
                  <a:cubicBezTo>
                    <a:pt x="5737" y="78"/>
                    <a:pt x="5858" y="56"/>
                    <a:pt x="5975" y="35"/>
                  </a:cubicBezTo>
                  <a:cubicBezTo>
                    <a:pt x="6040" y="22"/>
                    <a:pt x="6105" y="13"/>
                    <a:pt x="6170" y="0"/>
                  </a:cubicBezTo>
                  <a:cubicBezTo>
                    <a:pt x="6879" y="1739"/>
                    <a:pt x="7195" y="3288"/>
                    <a:pt x="7472" y="50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7651545" y="2917131"/>
              <a:ext cx="233870" cy="779350"/>
            </a:xfrm>
            <a:custGeom>
              <a:avLst/>
              <a:gdLst/>
              <a:ahLst/>
              <a:cxnLst/>
              <a:rect l="l" t="t" r="r" b="b"/>
              <a:pathLst>
                <a:path w="1601" h="5335" extrusionOk="0">
                  <a:moveTo>
                    <a:pt x="1601" y="5252"/>
                  </a:moveTo>
                  <a:cubicBezTo>
                    <a:pt x="1484" y="5287"/>
                    <a:pt x="1367" y="5313"/>
                    <a:pt x="1251" y="5335"/>
                  </a:cubicBezTo>
                  <a:cubicBezTo>
                    <a:pt x="1216" y="5045"/>
                    <a:pt x="1177" y="4755"/>
                    <a:pt x="1134" y="4465"/>
                  </a:cubicBezTo>
                  <a:cubicBezTo>
                    <a:pt x="900" y="2968"/>
                    <a:pt x="524" y="1493"/>
                    <a:pt x="0" y="65"/>
                  </a:cubicBezTo>
                  <a:cubicBezTo>
                    <a:pt x="121" y="43"/>
                    <a:pt x="242" y="22"/>
                    <a:pt x="359" y="0"/>
                  </a:cubicBezTo>
                  <a:cubicBezTo>
                    <a:pt x="493" y="368"/>
                    <a:pt x="619" y="736"/>
                    <a:pt x="731" y="1103"/>
                  </a:cubicBezTo>
                  <a:cubicBezTo>
                    <a:pt x="1147" y="2458"/>
                    <a:pt x="1437" y="3846"/>
                    <a:pt x="1601" y="5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7732326" y="2902523"/>
              <a:ext cx="233432" cy="773799"/>
            </a:xfrm>
            <a:custGeom>
              <a:avLst/>
              <a:gdLst/>
              <a:ahLst/>
              <a:cxnLst/>
              <a:rect l="l" t="t" r="r" b="b"/>
              <a:pathLst>
                <a:path w="1598" h="5297" extrusionOk="0">
                  <a:moveTo>
                    <a:pt x="1597" y="5166"/>
                  </a:moveTo>
                  <a:cubicBezTo>
                    <a:pt x="1485" y="5214"/>
                    <a:pt x="1368" y="5257"/>
                    <a:pt x="1251" y="5296"/>
                  </a:cubicBezTo>
                  <a:cubicBezTo>
                    <a:pt x="1221" y="5024"/>
                    <a:pt x="1182" y="4751"/>
                    <a:pt x="1143" y="4483"/>
                  </a:cubicBezTo>
                  <a:cubicBezTo>
                    <a:pt x="910" y="2977"/>
                    <a:pt x="524" y="1498"/>
                    <a:pt x="1" y="66"/>
                  </a:cubicBezTo>
                  <a:cubicBezTo>
                    <a:pt x="122" y="44"/>
                    <a:pt x="243" y="22"/>
                    <a:pt x="360" y="1"/>
                  </a:cubicBezTo>
                  <a:cubicBezTo>
                    <a:pt x="494" y="373"/>
                    <a:pt x="624" y="745"/>
                    <a:pt x="736" y="1121"/>
                  </a:cubicBezTo>
                  <a:cubicBezTo>
                    <a:pt x="1143" y="2441"/>
                    <a:pt x="1429" y="3799"/>
                    <a:pt x="1597" y="5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6846359" y="1327050"/>
              <a:ext cx="469639" cy="475352"/>
            </a:xfrm>
            <a:custGeom>
              <a:avLst/>
              <a:gdLst/>
              <a:ahLst/>
              <a:cxnLst/>
              <a:rect l="l" t="t" r="r" b="b"/>
              <a:pathLst>
                <a:path w="3215" h="3254" extrusionOk="0">
                  <a:moveTo>
                    <a:pt x="2977" y="632"/>
                  </a:moveTo>
                  <a:cubicBezTo>
                    <a:pt x="2817" y="411"/>
                    <a:pt x="2505" y="294"/>
                    <a:pt x="2259" y="407"/>
                  </a:cubicBezTo>
                  <a:cubicBezTo>
                    <a:pt x="1865" y="0"/>
                    <a:pt x="1099" y="108"/>
                    <a:pt x="667" y="415"/>
                  </a:cubicBezTo>
                  <a:cubicBezTo>
                    <a:pt x="139" y="792"/>
                    <a:pt x="0" y="1558"/>
                    <a:pt x="472" y="2038"/>
                  </a:cubicBezTo>
                  <a:cubicBezTo>
                    <a:pt x="956" y="2522"/>
                    <a:pt x="1722" y="2540"/>
                    <a:pt x="2198" y="3028"/>
                  </a:cubicBezTo>
                  <a:cubicBezTo>
                    <a:pt x="2302" y="3137"/>
                    <a:pt x="2427" y="3253"/>
                    <a:pt x="2588" y="3215"/>
                  </a:cubicBezTo>
                  <a:cubicBezTo>
                    <a:pt x="2739" y="3176"/>
                    <a:pt x="2804" y="3020"/>
                    <a:pt x="2856" y="2894"/>
                  </a:cubicBezTo>
                  <a:cubicBezTo>
                    <a:pt x="3007" y="2527"/>
                    <a:pt x="3102" y="2142"/>
                    <a:pt x="3141" y="1752"/>
                  </a:cubicBezTo>
                  <a:cubicBezTo>
                    <a:pt x="3185" y="1380"/>
                    <a:pt x="3215" y="952"/>
                    <a:pt x="2977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905813" y="1362986"/>
              <a:ext cx="365340" cy="627132"/>
            </a:xfrm>
            <a:custGeom>
              <a:avLst/>
              <a:gdLst/>
              <a:ahLst/>
              <a:cxnLst/>
              <a:rect l="l" t="t" r="r" b="b"/>
              <a:pathLst>
                <a:path w="2501" h="4293" extrusionOk="0">
                  <a:moveTo>
                    <a:pt x="1930" y="650"/>
                  </a:moveTo>
                  <a:cubicBezTo>
                    <a:pt x="1363" y="1"/>
                    <a:pt x="0" y="572"/>
                    <a:pt x="17" y="1182"/>
                  </a:cubicBezTo>
                  <a:cubicBezTo>
                    <a:pt x="61" y="2445"/>
                    <a:pt x="346" y="2904"/>
                    <a:pt x="744" y="3116"/>
                  </a:cubicBezTo>
                  <a:cubicBezTo>
                    <a:pt x="1207" y="3358"/>
                    <a:pt x="1454" y="3258"/>
                    <a:pt x="1609" y="3955"/>
                  </a:cubicBezTo>
                  <a:cubicBezTo>
                    <a:pt x="1839" y="4292"/>
                    <a:pt x="2414" y="4215"/>
                    <a:pt x="2501" y="3756"/>
                  </a:cubicBezTo>
                  <a:cubicBezTo>
                    <a:pt x="2284" y="2834"/>
                    <a:pt x="2444" y="2069"/>
                    <a:pt x="2444" y="2069"/>
                  </a:cubicBezTo>
                  <a:cubicBezTo>
                    <a:pt x="2444" y="2069"/>
                    <a:pt x="2163" y="918"/>
                    <a:pt x="1930" y="65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82295" y="1397168"/>
              <a:ext cx="386959" cy="227597"/>
            </a:xfrm>
            <a:custGeom>
              <a:avLst/>
              <a:gdLst/>
              <a:ahLst/>
              <a:cxnLst/>
              <a:rect l="l" t="t" r="r" b="b"/>
              <a:pathLst>
                <a:path w="2649" h="1558" extrusionOk="0">
                  <a:moveTo>
                    <a:pt x="1978" y="615"/>
                  </a:moveTo>
                  <a:cubicBezTo>
                    <a:pt x="1809" y="1021"/>
                    <a:pt x="1303" y="1047"/>
                    <a:pt x="1303" y="1047"/>
                  </a:cubicBezTo>
                  <a:lnTo>
                    <a:pt x="1532" y="740"/>
                  </a:lnTo>
                  <a:cubicBezTo>
                    <a:pt x="1532" y="740"/>
                    <a:pt x="922" y="1311"/>
                    <a:pt x="165" y="1328"/>
                  </a:cubicBezTo>
                  <a:cubicBezTo>
                    <a:pt x="165" y="1328"/>
                    <a:pt x="1" y="1090"/>
                    <a:pt x="230" y="571"/>
                  </a:cubicBezTo>
                  <a:cubicBezTo>
                    <a:pt x="373" y="243"/>
                    <a:pt x="961" y="39"/>
                    <a:pt x="1498" y="18"/>
                  </a:cubicBezTo>
                  <a:cubicBezTo>
                    <a:pt x="2039" y="0"/>
                    <a:pt x="2311" y="173"/>
                    <a:pt x="2411" y="541"/>
                  </a:cubicBezTo>
                  <a:cubicBezTo>
                    <a:pt x="2510" y="909"/>
                    <a:pt x="2649" y="1359"/>
                    <a:pt x="2649" y="1359"/>
                  </a:cubicBezTo>
                  <a:lnTo>
                    <a:pt x="2484" y="1558"/>
                  </a:lnTo>
                  <a:cubicBezTo>
                    <a:pt x="2125" y="1419"/>
                    <a:pt x="1978" y="615"/>
                    <a:pt x="1978" y="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7224265" y="1584151"/>
              <a:ext cx="98164" cy="112045"/>
            </a:xfrm>
            <a:custGeom>
              <a:avLst/>
              <a:gdLst/>
              <a:ahLst/>
              <a:cxnLst/>
              <a:rect l="l" t="t" r="r" b="b"/>
              <a:pathLst>
                <a:path w="672" h="767" extrusionOk="0">
                  <a:moveTo>
                    <a:pt x="585" y="511"/>
                  </a:moveTo>
                  <a:cubicBezTo>
                    <a:pt x="494" y="684"/>
                    <a:pt x="312" y="767"/>
                    <a:pt x="174" y="693"/>
                  </a:cubicBezTo>
                  <a:cubicBezTo>
                    <a:pt x="35" y="624"/>
                    <a:pt x="1" y="425"/>
                    <a:pt x="87" y="256"/>
                  </a:cubicBezTo>
                  <a:cubicBezTo>
                    <a:pt x="178" y="83"/>
                    <a:pt x="360" y="1"/>
                    <a:pt x="498" y="70"/>
                  </a:cubicBezTo>
                  <a:cubicBezTo>
                    <a:pt x="632" y="144"/>
                    <a:pt x="671" y="338"/>
                    <a:pt x="585" y="51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7250121" y="1605040"/>
              <a:ext cx="55217" cy="65299"/>
            </a:xfrm>
            <a:custGeom>
              <a:avLst/>
              <a:gdLst/>
              <a:ahLst/>
              <a:cxnLst/>
              <a:rect l="l" t="t" r="r" b="b"/>
              <a:pathLst>
                <a:path w="378" h="447" extrusionOk="0">
                  <a:moveTo>
                    <a:pt x="256" y="18"/>
                  </a:moveTo>
                  <a:cubicBezTo>
                    <a:pt x="200" y="1"/>
                    <a:pt x="131" y="18"/>
                    <a:pt x="74" y="61"/>
                  </a:cubicBezTo>
                  <a:cubicBezTo>
                    <a:pt x="44" y="83"/>
                    <a:pt x="27" y="104"/>
                    <a:pt x="14" y="130"/>
                  </a:cubicBezTo>
                  <a:cubicBezTo>
                    <a:pt x="1" y="165"/>
                    <a:pt x="1" y="204"/>
                    <a:pt x="23" y="230"/>
                  </a:cubicBezTo>
                  <a:cubicBezTo>
                    <a:pt x="36" y="256"/>
                    <a:pt x="61" y="269"/>
                    <a:pt x="83" y="282"/>
                  </a:cubicBezTo>
                  <a:cubicBezTo>
                    <a:pt x="100" y="286"/>
                    <a:pt x="118" y="295"/>
                    <a:pt x="126" y="308"/>
                  </a:cubicBezTo>
                  <a:cubicBezTo>
                    <a:pt x="144" y="325"/>
                    <a:pt x="144" y="351"/>
                    <a:pt x="135" y="373"/>
                  </a:cubicBezTo>
                  <a:cubicBezTo>
                    <a:pt x="122" y="390"/>
                    <a:pt x="96" y="403"/>
                    <a:pt x="74" y="399"/>
                  </a:cubicBezTo>
                  <a:cubicBezTo>
                    <a:pt x="61" y="394"/>
                    <a:pt x="49" y="403"/>
                    <a:pt x="44" y="416"/>
                  </a:cubicBezTo>
                  <a:cubicBezTo>
                    <a:pt x="44" y="429"/>
                    <a:pt x="53" y="442"/>
                    <a:pt x="66" y="446"/>
                  </a:cubicBezTo>
                  <a:cubicBezTo>
                    <a:pt x="79" y="446"/>
                    <a:pt x="92" y="446"/>
                    <a:pt x="109" y="446"/>
                  </a:cubicBezTo>
                  <a:cubicBezTo>
                    <a:pt x="135" y="438"/>
                    <a:pt x="161" y="420"/>
                    <a:pt x="178" y="394"/>
                  </a:cubicBezTo>
                  <a:cubicBezTo>
                    <a:pt x="200" y="355"/>
                    <a:pt x="191" y="308"/>
                    <a:pt x="161" y="273"/>
                  </a:cubicBezTo>
                  <a:cubicBezTo>
                    <a:pt x="148" y="256"/>
                    <a:pt x="126" y="247"/>
                    <a:pt x="109" y="234"/>
                  </a:cubicBezTo>
                  <a:cubicBezTo>
                    <a:pt x="87" y="226"/>
                    <a:pt x="70" y="217"/>
                    <a:pt x="61" y="204"/>
                  </a:cubicBezTo>
                  <a:cubicBezTo>
                    <a:pt x="53" y="191"/>
                    <a:pt x="53" y="169"/>
                    <a:pt x="61" y="152"/>
                  </a:cubicBezTo>
                  <a:cubicBezTo>
                    <a:pt x="61" y="143"/>
                    <a:pt x="70" y="135"/>
                    <a:pt x="74" y="130"/>
                  </a:cubicBezTo>
                  <a:cubicBezTo>
                    <a:pt x="96" y="122"/>
                    <a:pt x="126" y="122"/>
                    <a:pt x="148" y="135"/>
                  </a:cubicBezTo>
                  <a:cubicBezTo>
                    <a:pt x="170" y="152"/>
                    <a:pt x="183" y="178"/>
                    <a:pt x="183" y="200"/>
                  </a:cubicBezTo>
                  <a:cubicBezTo>
                    <a:pt x="183" y="217"/>
                    <a:pt x="196" y="226"/>
                    <a:pt x="209" y="226"/>
                  </a:cubicBezTo>
                  <a:cubicBezTo>
                    <a:pt x="209" y="226"/>
                    <a:pt x="213" y="226"/>
                    <a:pt x="213" y="226"/>
                  </a:cubicBezTo>
                  <a:cubicBezTo>
                    <a:pt x="226" y="221"/>
                    <a:pt x="235" y="213"/>
                    <a:pt x="230" y="200"/>
                  </a:cubicBezTo>
                  <a:cubicBezTo>
                    <a:pt x="230" y="156"/>
                    <a:pt x="209" y="122"/>
                    <a:pt x="174" y="96"/>
                  </a:cubicBezTo>
                  <a:cubicBezTo>
                    <a:pt x="161" y="87"/>
                    <a:pt x="148" y="83"/>
                    <a:pt x="135" y="78"/>
                  </a:cubicBezTo>
                  <a:cubicBezTo>
                    <a:pt x="170" y="61"/>
                    <a:pt x="209" y="53"/>
                    <a:pt x="243" y="66"/>
                  </a:cubicBezTo>
                  <a:cubicBezTo>
                    <a:pt x="286" y="74"/>
                    <a:pt x="325" y="117"/>
                    <a:pt x="317" y="165"/>
                  </a:cubicBezTo>
                  <a:cubicBezTo>
                    <a:pt x="312" y="178"/>
                    <a:pt x="321" y="191"/>
                    <a:pt x="334" y="195"/>
                  </a:cubicBezTo>
                  <a:cubicBezTo>
                    <a:pt x="347" y="195"/>
                    <a:pt x="360" y="187"/>
                    <a:pt x="364" y="174"/>
                  </a:cubicBezTo>
                  <a:cubicBezTo>
                    <a:pt x="377" y="109"/>
                    <a:pt x="330" y="35"/>
                    <a:pt x="256" y="18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343265" y="2030425"/>
              <a:ext cx="793347" cy="634582"/>
            </a:xfrm>
            <a:custGeom>
              <a:avLst/>
              <a:gdLst/>
              <a:ahLst/>
              <a:cxnLst/>
              <a:rect l="l" t="t" r="r" b="b"/>
              <a:pathLst>
                <a:path w="5431" h="4344" extrusionOk="0">
                  <a:moveTo>
                    <a:pt x="5032" y="736"/>
                  </a:moveTo>
                  <a:lnTo>
                    <a:pt x="5019" y="351"/>
                  </a:lnTo>
                  <a:lnTo>
                    <a:pt x="4673" y="0"/>
                  </a:lnTo>
                  <a:cubicBezTo>
                    <a:pt x="4673" y="0"/>
                    <a:pt x="4565" y="126"/>
                    <a:pt x="4478" y="351"/>
                  </a:cubicBezTo>
                  <a:lnTo>
                    <a:pt x="3358" y="3159"/>
                  </a:lnTo>
                  <a:lnTo>
                    <a:pt x="303" y="2882"/>
                  </a:lnTo>
                  <a:lnTo>
                    <a:pt x="1" y="3448"/>
                  </a:lnTo>
                  <a:cubicBezTo>
                    <a:pt x="1" y="3448"/>
                    <a:pt x="2917" y="4344"/>
                    <a:pt x="3756" y="4206"/>
                  </a:cubicBezTo>
                  <a:cubicBezTo>
                    <a:pt x="4595" y="4071"/>
                    <a:pt x="5430" y="1095"/>
                    <a:pt x="5430" y="109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094201" y="2435505"/>
              <a:ext cx="359789" cy="191076"/>
            </a:xfrm>
            <a:custGeom>
              <a:avLst/>
              <a:gdLst/>
              <a:ahLst/>
              <a:cxnLst/>
              <a:rect l="l" t="t" r="r" b="b"/>
              <a:pathLst>
                <a:path w="2463" h="1308" extrusionOk="0">
                  <a:moveTo>
                    <a:pt x="2026" y="109"/>
                  </a:moveTo>
                  <a:cubicBezTo>
                    <a:pt x="2026" y="109"/>
                    <a:pt x="1139" y="0"/>
                    <a:pt x="953" y="39"/>
                  </a:cubicBezTo>
                  <a:cubicBezTo>
                    <a:pt x="771" y="74"/>
                    <a:pt x="1" y="515"/>
                    <a:pt x="31" y="567"/>
                  </a:cubicBezTo>
                  <a:cubicBezTo>
                    <a:pt x="62" y="623"/>
                    <a:pt x="793" y="334"/>
                    <a:pt x="793" y="334"/>
                  </a:cubicBezTo>
                  <a:cubicBezTo>
                    <a:pt x="793" y="334"/>
                    <a:pt x="126" y="861"/>
                    <a:pt x="187" y="926"/>
                  </a:cubicBezTo>
                  <a:cubicBezTo>
                    <a:pt x="243" y="996"/>
                    <a:pt x="879" y="554"/>
                    <a:pt x="879" y="554"/>
                  </a:cubicBezTo>
                  <a:cubicBezTo>
                    <a:pt x="879" y="554"/>
                    <a:pt x="485" y="1034"/>
                    <a:pt x="529" y="1082"/>
                  </a:cubicBezTo>
                  <a:cubicBezTo>
                    <a:pt x="572" y="1134"/>
                    <a:pt x="1113" y="684"/>
                    <a:pt x="1113" y="684"/>
                  </a:cubicBezTo>
                  <a:cubicBezTo>
                    <a:pt x="1113" y="684"/>
                    <a:pt x="685" y="1216"/>
                    <a:pt x="762" y="1264"/>
                  </a:cubicBezTo>
                  <a:cubicBezTo>
                    <a:pt x="840" y="1307"/>
                    <a:pt x="1359" y="775"/>
                    <a:pt x="1359" y="775"/>
                  </a:cubicBezTo>
                  <a:cubicBezTo>
                    <a:pt x="1359" y="775"/>
                    <a:pt x="1744" y="1216"/>
                    <a:pt x="2463" y="67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264967" y="2454496"/>
              <a:ext cx="103131" cy="70850"/>
            </a:xfrm>
            <a:custGeom>
              <a:avLst/>
              <a:gdLst/>
              <a:ahLst/>
              <a:cxnLst/>
              <a:rect l="l" t="t" r="r" b="b"/>
              <a:pathLst>
                <a:path w="706" h="485" extrusionOk="0">
                  <a:moveTo>
                    <a:pt x="688" y="485"/>
                  </a:moveTo>
                  <a:lnTo>
                    <a:pt x="688" y="485"/>
                  </a:lnTo>
                  <a:cubicBezTo>
                    <a:pt x="636" y="485"/>
                    <a:pt x="584" y="468"/>
                    <a:pt x="545" y="433"/>
                  </a:cubicBezTo>
                  <a:cubicBezTo>
                    <a:pt x="511" y="403"/>
                    <a:pt x="485" y="359"/>
                    <a:pt x="476" y="312"/>
                  </a:cubicBezTo>
                  <a:cubicBezTo>
                    <a:pt x="325" y="269"/>
                    <a:pt x="0" y="165"/>
                    <a:pt x="13" y="82"/>
                  </a:cubicBezTo>
                  <a:cubicBezTo>
                    <a:pt x="26" y="0"/>
                    <a:pt x="350" y="18"/>
                    <a:pt x="489" y="31"/>
                  </a:cubicBezTo>
                  <a:cubicBezTo>
                    <a:pt x="502" y="31"/>
                    <a:pt x="506" y="39"/>
                    <a:pt x="506" y="52"/>
                  </a:cubicBezTo>
                  <a:cubicBezTo>
                    <a:pt x="506" y="61"/>
                    <a:pt x="498" y="69"/>
                    <a:pt x="489" y="65"/>
                  </a:cubicBezTo>
                  <a:cubicBezTo>
                    <a:pt x="264" y="48"/>
                    <a:pt x="52" y="57"/>
                    <a:pt x="48" y="87"/>
                  </a:cubicBezTo>
                  <a:cubicBezTo>
                    <a:pt x="43" y="121"/>
                    <a:pt x="251" y="212"/>
                    <a:pt x="493" y="281"/>
                  </a:cubicBezTo>
                  <a:cubicBezTo>
                    <a:pt x="502" y="281"/>
                    <a:pt x="506" y="290"/>
                    <a:pt x="506" y="294"/>
                  </a:cubicBezTo>
                  <a:cubicBezTo>
                    <a:pt x="515" y="338"/>
                    <a:pt x="537" y="377"/>
                    <a:pt x="571" y="407"/>
                  </a:cubicBezTo>
                  <a:cubicBezTo>
                    <a:pt x="601" y="433"/>
                    <a:pt x="645" y="450"/>
                    <a:pt x="688" y="450"/>
                  </a:cubicBezTo>
                  <a:cubicBezTo>
                    <a:pt x="697" y="450"/>
                    <a:pt x="705" y="459"/>
                    <a:pt x="705" y="468"/>
                  </a:cubicBezTo>
                  <a:cubicBezTo>
                    <a:pt x="705" y="481"/>
                    <a:pt x="697" y="485"/>
                    <a:pt x="688" y="485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7142753" y="2016548"/>
              <a:ext cx="224521" cy="410930"/>
            </a:xfrm>
            <a:custGeom>
              <a:avLst/>
              <a:gdLst/>
              <a:ahLst/>
              <a:cxnLst/>
              <a:rect l="l" t="t" r="r" b="b"/>
              <a:pathLst>
                <a:path w="1537" h="2813" extrusionOk="0">
                  <a:moveTo>
                    <a:pt x="1394" y="0"/>
                  </a:moveTo>
                  <a:cubicBezTo>
                    <a:pt x="662" y="389"/>
                    <a:pt x="0" y="2306"/>
                    <a:pt x="0" y="2306"/>
                  </a:cubicBezTo>
                  <a:lnTo>
                    <a:pt x="1303" y="2812"/>
                  </a:lnTo>
                  <a:cubicBezTo>
                    <a:pt x="1424" y="1705"/>
                    <a:pt x="1536" y="619"/>
                    <a:pt x="1394" y="0"/>
                  </a:cubicBezTo>
                  <a:close/>
                </a:path>
              </a:pathLst>
            </a:custGeom>
            <a:solidFill>
              <a:srgbClr val="03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7025890" y="1900268"/>
              <a:ext cx="787504" cy="1171874"/>
            </a:xfrm>
            <a:custGeom>
              <a:avLst/>
              <a:gdLst/>
              <a:ahLst/>
              <a:cxnLst/>
              <a:rect l="l" t="t" r="r" b="b"/>
              <a:pathLst>
                <a:path w="5391" h="8022" extrusionOk="0">
                  <a:moveTo>
                    <a:pt x="800" y="320"/>
                  </a:moveTo>
                  <a:cubicBezTo>
                    <a:pt x="476" y="476"/>
                    <a:pt x="208" y="666"/>
                    <a:pt x="0" y="891"/>
                  </a:cubicBezTo>
                  <a:cubicBezTo>
                    <a:pt x="0" y="891"/>
                    <a:pt x="965" y="3842"/>
                    <a:pt x="1276" y="7857"/>
                  </a:cubicBezTo>
                  <a:cubicBezTo>
                    <a:pt x="3773" y="8021"/>
                    <a:pt x="5391" y="6827"/>
                    <a:pt x="5391" y="6827"/>
                  </a:cubicBezTo>
                  <a:cubicBezTo>
                    <a:pt x="4214" y="3158"/>
                    <a:pt x="2648" y="56"/>
                    <a:pt x="2648" y="56"/>
                  </a:cubicBezTo>
                  <a:cubicBezTo>
                    <a:pt x="2315" y="4"/>
                    <a:pt x="1990" y="0"/>
                    <a:pt x="1674" y="43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7064309" y="1902167"/>
              <a:ext cx="769975" cy="1231183"/>
            </a:xfrm>
            <a:custGeom>
              <a:avLst/>
              <a:gdLst/>
              <a:ahLst/>
              <a:cxnLst/>
              <a:rect l="l" t="t" r="r" b="b"/>
              <a:pathLst>
                <a:path w="5271" h="8428" extrusionOk="0">
                  <a:moveTo>
                    <a:pt x="5271" y="6918"/>
                  </a:moveTo>
                  <a:cubicBezTo>
                    <a:pt x="4050" y="7978"/>
                    <a:pt x="2329" y="8428"/>
                    <a:pt x="732" y="8142"/>
                  </a:cubicBezTo>
                  <a:cubicBezTo>
                    <a:pt x="754" y="6464"/>
                    <a:pt x="412" y="4101"/>
                    <a:pt x="200" y="3145"/>
                  </a:cubicBezTo>
                  <a:cubicBezTo>
                    <a:pt x="382" y="2306"/>
                    <a:pt x="373" y="1410"/>
                    <a:pt x="1" y="636"/>
                  </a:cubicBezTo>
                  <a:cubicBezTo>
                    <a:pt x="83" y="549"/>
                    <a:pt x="204" y="489"/>
                    <a:pt x="312" y="428"/>
                  </a:cubicBezTo>
                  <a:cubicBezTo>
                    <a:pt x="338" y="757"/>
                    <a:pt x="473" y="1064"/>
                    <a:pt x="646" y="1350"/>
                  </a:cubicBezTo>
                  <a:cubicBezTo>
                    <a:pt x="723" y="1484"/>
                    <a:pt x="819" y="1609"/>
                    <a:pt x="948" y="1692"/>
                  </a:cubicBezTo>
                  <a:cubicBezTo>
                    <a:pt x="1078" y="1774"/>
                    <a:pt x="1247" y="1808"/>
                    <a:pt x="1390" y="1752"/>
                  </a:cubicBezTo>
                  <a:cubicBezTo>
                    <a:pt x="1593" y="1670"/>
                    <a:pt x="1684" y="1432"/>
                    <a:pt x="1727" y="1216"/>
                  </a:cubicBezTo>
                  <a:cubicBezTo>
                    <a:pt x="1814" y="805"/>
                    <a:pt x="1801" y="407"/>
                    <a:pt x="1710" y="0"/>
                  </a:cubicBezTo>
                  <a:lnTo>
                    <a:pt x="1995" y="0"/>
                  </a:lnTo>
                  <a:cubicBezTo>
                    <a:pt x="2008" y="917"/>
                    <a:pt x="2610" y="1770"/>
                    <a:pt x="3453" y="2133"/>
                  </a:cubicBezTo>
                  <a:cubicBezTo>
                    <a:pt x="4141" y="3682"/>
                    <a:pt x="4799" y="5291"/>
                    <a:pt x="5271" y="69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7405694" y="1908449"/>
              <a:ext cx="550566" cy="698420"/>
            </a:xfrm>
            <a:custGeom>
              <a:avLst/>
              <a:gdLst/>
              <a:ahLst/>
              <a:cxnLst/>
              <a:rect l="l" t="t" r="r" b="b"/>
              <a:pathLst>
                <a:path w="3769" h="4781" extrusionOk="0">
                  <a:moveTo>
                    <a:pt x="3505" y="1125"/>
                  </a:moveTo>
                  <a:cubicBezTo>
                    <a:pt x="3241" y="316"/>
                    <a:pt x="48" y="0"/>
                    <a:pt x="48" y="0"/>
                  </a:cubicBezTo>
                  <a:lnTo>
                    <a:pt x="0" y="104"/>
                  </a:lnTo>
                  <a:cubicBezTo>
                    <a:pt x="35" y="459"/>
                    <a:pt x="130" y="904"/>
                    <a:pt x="281" y="1220"/>
                  </a:cubicBezTo>
                  <a:lnTo>
                    <a:pt x="2375" y="1618"/>
                  </a:lnTo>
                  <a:lnTo>
                    <a:pt x="1389" y="4569"/>
                  </a:lnTo>
                  <a:lnTo>
                    <a:pt x="1999" y="4781"/>
                  </a:lnTo>
                  <a:cubicBezTo>
                    <a:pt x="1999" y="4781"/>
                    <a:pt x="3769" y="1930"/>
                    <a:pt x="3505" y="112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7549728" y="2530311"/>
              <a:ext cx="203632" cy="332630"/>
            </a:xfrm>
            <a:custGeom>
              <a:avLst/>
              <a:gdLst/>
              <a:ahLst/>
              <a:cxnLst/>
              <a:rect l="l" t="t" r="r" b="b"/>
              <a:pathLst>
                <a:path w="1394" h="2277" extrusionOk="0">
                  <a:moveTo>
                    <a:pt x="438" y="230"/>
                  </a:moveTo>
                  <a:cubicBezTo>
                    <a:pt x="438" y="230"/>
                    <a:pt x="48" y="1034"/>
                    <a:pt x="22" y="1220"/>
                  </a:cubicBezTo>
                  <a:cubicBezTo>
                    <a:pt x="1" y="1407"/>
                    <a:pt x="165" y="2276"/>
                    <a:pt x="226" y="2263"/>
                  </a:cubicBezTo>
                  <a:cubicBezTo>
                    <a:pt x="286" y="2254"/>
                    <a:pt x="252" y="1471"/>
                    <a:pt x="252" y="1471"/>
                  </a:cubicBezTo>
                  <a:cubicBezTo>
                    <a:pt x="252" y="1471"/>
                    <a:pt x="533" y="2267"/>
                    <a:pt x="615" y="2237"/>
                  </a:cubicBezTo>
                  <a:cubicBezTo>
                    <a:pt x="697" y="2203"/>
                    <a:pt x="490" y="1458"/>
                    <a:pt x="490" y="1458"/>
                  </a:cubicBezTo>
                  <a:cubicBezTo>
                    <a:pt x="490" y="1458"/>
                    <a:pt x="810" y="1986"/>
                    <a:pt x="875" y="1960"/>
                  </a:cubicBezTo>
                  <a:cubicBezTo>
                    <a:pt x="935" y="1939"/>
                    <a:pt x="689" y="1281"/>
                    <a:pt x="689" y="1281"/>
                  </a:cubicBezTo>
                  <a:cubicBezTo>
                    <a:pt x="689" y="1281"/>
                    <a:pt x="1048" y="1861"/>
                    <a:pt x="1117" y="1800"/>
                  </a:cubicBezTo>
                  <a:cubicBezTo>
                    <a:pt x="1186" y="1740"/>
                    <a:pt x="849" y="1073"/>
                    <a:pt x="849" y="1073"/>
                  </a:cubicBezTo>
                  <a:cubicBezTo>
                    <a:pt x="849" y="1073"/>
                    <a:pt x="1394" y="857"/>
                    <a:pt x="1108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229D3-1055-F506-7A9F-AB96D0D12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8" name="Picture 7" descr="A logo of a basketball player&#10;&#10;Description automatically generated">
            <a:extLst>
              <a:ext uri="{FF2B5EF4-FFF2-40B4-BE49-F238E27FC236}">
                <a16:creationId xmlns:a16="http://schemas.microsoft.com/office/drawing/2014/main" id="{56D4CD12-8708-4329-5CDD-2A55C725C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704585-6D9E-BC5D-0CEE-F03D5B95D901}"/>
              </a:ext>
            </a:extLst>
          </p:cNvPr>
          <p:cNvSpPr/>
          <p:nvPr/>
        </p:nvSpPr>
        <p:spPr>
          <a:xfrm>
            <a:off x="9050113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8"/>
          <p:cNvSpPr txBox="1">
            <a:spLocks noGrp="1"/>
          </p:cNvSpPr>
          <p:nvPr>
            <p:ph type="title"/>
          </p:nvPr>
        </p:nvSpPr>
        <p:spPr>
          <a:xfrm>
            <a:off x="49100" y="9851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Shortlisting Teams</a:t>
            </a:r>
            <a:endParaRPr lang="en-US"/>
          </a:p>
        </p:txBody>
      </p:sp>
      <p:graphicFrame>
        <p:nvGraphicFramePr>
          <p:cNvPr id="1170" name="Google Shape;1170;p28"/>
          <p:cNvGraphicFramePr/>
          <p:nvPr/>
        </p:nvGraphicFramePr>
        <p:xfrm>
          <a:off x="559370" y="2013020"/>
          <a:ext cx="8025259" cy="2101297"/>
        </p:xfrm>
        <a:graphic>
          <a:graphicData uri="http://schemas.openxmlformats.org/drawingml/2006/table">
            <a:tbl>
              <a:tblPr>
                <a:noFill/>
                <a:tableStyleId>{6149ABCF-6C63-4D1F-AEE5-BD9543405A8C}</a:tableStyleId>
              </a:tblPr>
              <a:tblGrid>
                <a:gridCol w="124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080">
                  <a:extLst>
                    <a:ext uri="{9D8B030D-6E8A-4147-A177-3AD203B41FA5}">
                      <a16:colId xmlns:a16="http://schemas.microsoft.com/office/drawing/2014/main" val="901949813"/>
                    </a:ext>
                  </a:extLst>
                </a:gridCol>
                <a:gridCol w="1168181">
                  <a:extLst>
                    <a:ext uri="{9D8B030D-6E8A-4147-A177-3AD203B41FA5}">
                      <a16:colId xmlns:a16="http://schemas.microsoft.com/office/drawing/2014/main" val="1292114660"/>
                    </a:ext>
                  </a:extLst>
                </a:gridCol>
                <a:gridCol w="1234745">
                  <a:extLst>
                    <a:ext uri="{9D8B030D-6E8A-4147-A177-3AD203B41FA5}">
                      <a16:colId xmlns:a16="http://schemas.microsoft.com/office/drawing/2014/main" val="2425507193"/>
                    </a:ext>
                  </a:extLst>
                </a:gridCol>
              </a:tblGrid>
              <a:tr h="1159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Population &gt; 932,759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Age Median &lt;40</a:t>
                      </a:r>
                      <a:endParaRPr lang="en-US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Household Income Median &gt;48,000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Rent Median &gt;1000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Poverty &lt;20</a:t>
                      </a:r>
                      <a:endParaRPr lang="en-US"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Race Multiple &gt;5 and White &lt;58.8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Culture &amp; Infrastructure+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Machine Learning Evaluation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1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26 Cities 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22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20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18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17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11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71" name="Google Shape;1171;p28"/>
          <p:cNvGrpSpPr/>
          <p:nvPr/>
        </p:nvGrpSpPr>
        <p:grpSpPr>
          <a:xfrm flipH="1">
            <a:off x="5246853" y="813550"/>
            <a:ext cx="1102865" cy="1202324"/>
            <a:chOff x="6094201" y="1327050"/>
            <a:chExt cx="2592601" cy="3403376"/>
          </a:xfrm>
        </p:grpSpPr>
        <p:sp>
          <p:nvSpPr>
            <p:cNvPr id="1172" name="Google Shape;1172;p28"/>
            <p:cNvSpPr/>
            <p:nvPr/>
          </p:nvSpPr>
          <p:spPr>
            <a:xfrm>
              <a:off x="6210479" y="2791941"/>
              <a:ext cx="430636" cy="430505"/>
            </a:xfrm>
            <a:custGeom>
              <a:avLst/>
              <a:gdLst/>
              <a:ahLst/>
              <a:cxnLst/>
              <a:rect l="l" t="t" r="r" b="b"/>
              <a:pathLst>
                <a:path w="2948" h="2947" extrusionOk="0">
                  <a:moveTo>
                    <a:pt x="2947" y="1472"/>
                  </a:moveTo>
                  <a:cubicBezTo>
                    <a:pt x="2947" y="1835"/>
                    <a:pt x="2813" y="2172"/>
                    <a:pt x="2597" y="2428"/>
                  </a:cubicBezTo>
                  <a:cubicBezTo>
                    <a:pt x="2584" y="2441"/>
                    <a:pt x="2571" y="2458"/>
                    <a:pt x="2558" y="2471"/>
                  </a:cubicBezTo>
                  <a:cubicBezTo>
                    <a:pt x="2329" y="2722"/>
                    <a:pt x="2013" y="2891"/>
                    <a:pt x="1658" y="2934"/>
                  </a:cubicBezTo>
                  <a:cubicBezTo>
                    <a:pt x="1636" y="2938"/>
                    <a:pt x="1615" y="2938"/>
                    <a:pt x="1593" y="2938"/>
                  </a:cubicBezTo>
                  <a:lnTo>
                    <a:pt x="1593" y="2938"/>
                  </a:lnTo>
                  <a:cubicBezTo>
                    <a:pt x="1554" y="2943"/>
                    <a:pt x="1515" y="2947"/>
                    <a:pt x="1476" y="2947"/>
                  </a:cubicBezTo>
                  <a:cubicBezTo>
                    <a:pt x="966" y="2947"/>
                    <a:pt x="516" y="2687"/>
                    <a:pt x="252" y="2294"/>
                  </a:cubicBezTo>
                  <a:cubicBezTo>
                    <a:pt x="243" y="2276"/>
                    <a:pt x="230" y="2263"/>
                    <a:pt x="222" y="2246"/>
                  </a:cubicBezTo>
                  <a:cubicBezTo>
                    <a:pt x="83" y="2021"/>
                    <a:pt x="1" y="1757"/>
                    <a:pt x="1" y="1472"/>
                  </a:cubicBezTo>
                  <a:cubicBezTo>
                    <a:pt x="1" y="1407"/>
                    <a:pt x="5" y="1346"/>
                    <a:pt x="14" y="1286"/>
                  </a:cubicBezTo>
                  <a:cubicBezTo>
                    <a:pt x="18" y="1264"/>
                    <a:pt x="18" y="1242"/>
                    <a:pt x="23" y="1221"/>
                  </a:cubicBezTo>
                  <a:cubicBezTo>
                    <a:pt x="66" y="965"/>
                    <a:pt x="174" y="736"/>
                    <a:pt x="334" y="546"/>
                  </a:cubicBezTo>
                  <a:cubicBezTo>
                    <a:pt x="343" y="528"/>
                    <a:pt x="356" y="515"/>
                    <a:pt x="369" y="502"/>
                  </a:cubicBezTo>
                  <a:cubicBezTo>
                    <a:pt x="637" y="195"/>
                    <a:pt x="1035" y="1"/>
                    <a:pt x="1476" y="1"/>
                  </a:cubicBezTo>
                  <a:cubicBezTo>
                    <a:pt x="1537" y="1"/>
                    <a:pt x="1597" y="5"/>
                    <a:pt x="1658" y="14"/>
                  </a:cubicBezTo>
                  <a:cubicBezTo>
                    <a:pt x="1680" y="14"/>
                    <a:pt x="1701" y="18"/>
                    <a:pt x="1723" y="22"/>
                  </a:cubicBezTo>
                  <a:lnTo>
                    <a:pt x="1723" y="22"/>
                  </a:lnTo>
                  <a:cubicBezTo>
                    <a:pt x="2008" y="70"/>
                    <a:pt x="2264" y="200"/>
                    <a:pt x="2467" y="386"/>
                  </a:cubicBezTo>
                  <a:cubicBezTo>
                    <a:pt x="2480" y="399"/>
                    <a:pt x="2497" y="412"/>
                    <a:pt x="2510" y="425"/>
                  </a:cubicBezTo>
                  <a:cubicBezTo>
                    <a:pt x="2709" y="619"/>
                    <a:pt x="2852" y="874"/>
                    <a:pt x="2913" y="1160"/>
                  </a:cubicBezTo>
                  <a:cubicBezTo>
                    <a:pt x="2917" y="1177"/>
                    <a:pt x="2921" y="1199"/>
                    <a:pt x="2926" y="1216"/>
                  </a:cubicBezTo>
                  <a:cubicBezTo>
                    <a:pt x="2939" y="1298"/>
                    <a:pt x="2947" y="1385"/>
                    <a:pt x="29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6212378" y="2793840"/>
              <a:ext cx="425524" cy="427437"/>
            </a:xfrm>
            <a:custGeom>
              <a:avLst/>
              <a:gdLst/>
              <a:ahLst/>
              <a:cxnLst/>
              <a:rect l="l" t="t" r="r" b="b"/>
              <a:pathLst>
                <a:path w="2913" h="2926" extrusionOk="0">
                  <a:moveTo>
                    <a:pt x="2073" y="1865"/>
                  </a:moveTo>
                  <a:cubicBezTo>
                    <a:pt x="2013" y="1748"/>
                    <a:pt x="1969" y="1619"/>
                    <a:pt x="1952" y="1489"/>
                  </a:cubicBezTo>
                  <a:cubicBezTo>
                    <a:pt x="2073" y="1467"/>
                    <a:pt x="2199" y="1441"/>
                    <a:pt x="2320" y="1411"/>
                  </a:cubicBezTo>
                  <a:cubicBezTo>
                    <a:pt x="2523" y="1359"/>
                    <a:pt x="2722" y="1290"/>
                    <a:pt x="2913" y="1203"/>
                  </a:cubicBezTo>
                  <a:cubicBezTo>
                    <a:pt x="2908" y="1186"/>
                    <a:pt x="2904" y="1164"/>
                    <a:pt x="2900" y="1147"/>
                  </a:cubicBezTo>
                  <a:cubicBezTo>
                    <a:pt x="2597" y="1281"/>
                    <a:pt x="2272" y="1376"/>
                    <a:pt x="1944" y="1433"/>
                  </a:cubicBezTo>
                  <a:cubicBezTo>
                    <a:pt x="1939" y="1389"/>
                    <a:pt x="1939" y="1350"/>
                    <a:pt x="1939" y="1307"/>
                  </a:cubicBezTo>
                  <a:cubicBezTo>
                    <a:pt x="1948" y="1108"/>
                    <a:pt x="2030" y="922"/>
                    <a:pt x="2147" y="758"/>
                  </a:cubicBezTo>
                  <a:cubicBezTo>
                    <a:pt x="2246" y="628"/>
                    <a:pt x="2368" y="515"/>
                    <a:pt x="2497" y="412"/>
                  </a:cubicBezTo>
                  <a:cubicBezTo>
                    <a:pt x="2484" y="399"/>
                    <a:pt x="2471" y="386"/>
                    <a:pt x="2454" y="373"/>
                  </a:cubicBezTo>
                  <a:cubicBezTo>
                    <a:pt x="2186" y="593"/>
                    <a:pt x="1944" y="857"/>
                    <a:pt x="1892" y="1216"/>
                  </a:cubicBezTo>
                  <a:cubicBezTo>
                    <a:pt x="1883" y="1294"/>
                    <a:pt x="1883" y="1368"/>
                    <a:pt x="1887" y="1441"/>
                  </a:cubicBezTo>
                  <a:cubicBezTo>
                    <a:pt x="1835" y="1450"/>
                    <a:pt x="1783" y="1454"/>
                    <a:pt x="1732" y="1463"/>
                  </a:cubicBezTo>
                  <a:cubicBezTo>
                    <a:pt x="1558" y="1480"/>
                    <a:pt x="1385" y="1489"/>
                    <a:pt x="1212" y="1484"/>
                  </a:cubicBezTo>
                  <a:cubicBezTo>
                    <a:pt x="1217" y="1143"/>
                    <a:pt x="1295" y="801"/>
                    <a:pt x="1433" y="489"/>
                  </a:cubicBezTo>
                  <a:cubicBezTo>
                    <a:pt x="1507" y="316"/>
                    <a:pt x="1602" y="156"/>
                    <a:pt x="1710" y="9"/>
                  </a:cubicBezTo>
                  <a:cubicBezTo>
                    <a:pt x="1688" y="5"/>
                    <a:pt x="1667" y="1"/>
                    <a:pt x="1645" y="1"/>
                  </a:cubicBezTo>
                  <a:cubicBezTo>
                    <a:pt x="1416" y="316"/>
                    <a:pt x="1260" y="688"/>
                    <a:pt x="1195" y="1078"/>
                  </a:cubicBezTo>
                  <a:cubicBezTo>
                    <a:pt x="1173" y="1212"/>
                    <a:pt x="1160" y="1346"/>
                    <a:pt x="1156" y="1484"/>
                  </a:cubicBezTo>
                  <a:cubicBezTo>
                    <a:pt x="1009" y="1480"/>
                    <a:pt x="862" y="1467"/>
                    <a:pt x="719" y="1441"/>
                  </a:cubicBezTo>
                  <a:cubicBezTo>
                    <a:pt x="728" y="1151"/>
                    <a:pt x="624" y="861"/>
                    <a:pt x="460" y="624"/>
                  </a:cubicBezTo>
                  <a:cubicBezTo>
                    <a:pt x="425" y="576"/>
                    <a:pt x="390" y="533"/>
                    <a:pt x="356" y="489"/>
                  </a:cubicBezTo>
                  <a:cubicBezTo>
                    <a:pt x="343" y="502"/>
                    <a:pt x="330" y="515"/>
                    <a:pt x="321" y="533"/>
                  </a:cubicBezTo>
                  <a:cubicBezTo>
                    <a:pt x="455" y="697"/>
                    <a:pt x="563" y="883"/>
                    <a:pt x="620" y="1091"/>
                  </a:cubicBezTo>
                  <a:cubicBezTo>
                    <a:pt x="650" y="1203"/>
                    <a:pt x="667" y="1320"/>
                    <a:pt x="663" y="1433"/>
                  </a:cubicBezTo>
                  <a:cubicBezTo>
                    <a:pt x="572" y="1420"/>
                    <a:pt x="486" y="1402"/>
                    <a:pt x="399" y="1381"/>
                  </a:cubicBezTo>
                  <a:cubicBezTo>
                    <a:pt x="265" y="1346"/>
                    <a:pt x="122" y="1294"/>
                    <a:pt x="10" y="1208"/>
                  </a:cubicBezTo>
                  <a:cubicBezTo>
                    <a:pt x="5" y="1229"/>
                    <a:pt x="5" y="1251"/>
                    <a:pt x="1" y="1273"/>
                  </a:cubicBezTo>
                  <a:cubicBezTo>
                    <a:pt x="83" y="1329"/>
                    <a:pt x="178" y="1372"/>
                    <a:pt x="274" y="1402"/>
                  </a:cubicBezTo>
                  <a:cubicBezTo>
                    <a:pt x="399" y="1441"/>
                    <a:pt x="529" y="1472"/>
                    <a:pt x="659" y="1489"/>
                  </a:cubicBezTo>
                  <a:cubicBezTo>
                    <a:pt x="654" y="1549"/>
                    <a:pt x="646" y="1610"/>
                    <a:pt x="628" y="1666"/>
                  </a:cubicBezTo>
                  <a:cubicBezTo>
                    <a:pt x="576" y="1861"/>
                    <a:pt x="460" y="2025"/>
                    <a:pt x="308" y="2155"/>
                  </a:cubicBezTo>
                  <a:cubicBezTo>
                    <a:pt x="278" y="2185"/>
                    <a:pt x="243" y="2207"/>
                    <a:pt x="209" y="2233"/>
                  </a:cubicBezTo>
                  <a:cubicBezTo>
                    <a:pt x="217" y="2250"/>
                    <a:pt x="230" y="2263"/>
                    <a:pt x="239" y="2281"/>
                  </a:cubicBezTo>
                  <a:cubicBezTo>
                    <a:pt x="421" y="2146"/>
                    <a:pt x="572" y="1986"/>
                    <a:pt x="654" y="1766"/>
                  </a:cubicBezTo>
                  <a:cubicBezTo>
                    <a:pt x="689" y="1679"/>
                    <a:pt x="706" y="1588"/>
                    <a:pt x="715" y="1497"/>
                  </a:cubicBezTo>
                  <a:cubicBezTo>
                    <a:pt x="788" y="1510"/>
                    <a:pt x="862" y="1515"/>
                    <a:pt x="931" y="1523"/>
                  </a:cubicBezTo>
                  <a:cubicBezTo>
                    <a:pt x="1009" y="1532"/>
                    <a:pt x="1083" y="1536"/>
                    <a:pt x="1156" y="1536"/>
                  </a:cubicBezTo>
                  <a:cubicBezTo>
                    <a:pt x="1160" y="1874"/>
                    <a:pt x="1230" y="2207"/>
                    <a:pt x="1364" y="2519"/>
                  </a:cubicBezTo>
                  <a:cubicBezTo>
                    <a:pt x="1424" y="2661"/>
                    <a:pt x="1498" y="2795"/>
                    <a:pt x="1580" y="2925"/>
                  </a:cubicBezTo>
                  <a:lnTo>
                    <a:pt x="1580" y="2925"/>
                  </a:lnTo>
                  <a:cubicBezTo>
                    <a:pt x="1602" y="2925"/>
                    <a:pt x="1623" y="2925"/>
                    <a:pt x="1645" y="2921"/>
                  </a:cubicBezTo>
                  <a:cubicBezTo>
                    <a:pt x="1437" y="2609"/>
                    <a:pt x="1299" y="2259"/>
                    <a:pt x="1243" y="1891"/>
                  </a:cubicBezTo>
                  <a:cubicBezTo>
                    <a:pt x="1225" y="1774"/>
                    <a:pt x="1212" y="1658"/>
                    <a:pt x="1212" y="1541"/>
                  </a:cubicBezTo>
                  <a:cubicBezTo>
                    <a:pt x="1442" y="1545"/>
                    <a:pt x="1671" y="1532"/>
                    <a:pt x="1896" y="1497"/>
                  </a:cubicBezTo>
                  <a:cubicBezTo>
                    <a:pt x="1939" y="1800"/>
                    <a:pt x="2108" y="2082"/>
                    <a:pt x="2333" y="2289"/>
                  </a:cubicBezTo>
                  <a:cubicBezTo>
                    <a:pt x="2402" y="2350"/>
                    <a:pt x="2471" y="2406"/>
                    <a:pt x="2545" y="2458"/>
                  </a:cubicBezTo>
                  <a:cubicBezTo>
                    <a:pt x="2558" y="2445"/>
                    <a:pt x="2571" y="2428"/>
                    <a:pt x="2584" y="2415"/>
                  </a:cubicBezTo>
                  <a:cubicBezTo>
                    <a:pt x="2376" y="2272"/>
                    <a:pt x="2194" y="2095"/>
                    <a:pt x="2073" y="1865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6777410" y="2977754"/>
              <a:ext cx="738276" cy="1636416"/>
            </a:xfrm>
            <a:custGeom>
              <a:avLst/>
              <a:gdLst/>
              <a:ahLst/>
              <a:cxnLst/>
              <a:rect l="l" t="t" r="r" b="b"/>
              <a:pathLst>
                <a:path w="5054" h="11202" extrusionOk="0">
                  <a:moveTo>
                    <a:pt x="5054" y="983"/>
                  </a:moveTo>
                  <a:lnTo>
                    <a:pt x="4115" y="2389"/>
                  </a:lnTo>
                  <a:cubicBezTo>
                    <a:pt x="3267" y="3483"/>
                    <a:pt x="2376" y="4686"/>
                    <a:pt x="1545" y="5824"/>
                  </a:cubicBezTo>
                  <a:lnTo>
                    <a:pt x="1316" y="9397"/>
                  </a:lnTo>
                  <a:lnTo>
                    <a:pt x="1216" y="10959"/>
                  </a:lnTo>
                  <a:cubicBezTo>
                    <a:pt x="1216" y="10959"/>
                    <a:pt x="749" y="11202"/>
                    <a:pt x="381" y="10968"/>
                  </a:cubicBezTo>
                  <a:lnTo>
                    <a:pt x="265" y="9354"/>
                  </a:lnTo>
                  <a:lnTo>
                    <a:pt x="44" y="6218"/>
                  </a:lnTo>
                  <a:cubicBezTo>
                    <a:pt x="1" y="5616"/>
                    <a:pt x="144" y="5015"/>
                    <a:pt x="455" y="4496"/>
                  </a:cubicBezTo>
                  <a:cubicBezTo>
                    <a:pt x="2203" y="1593"/>
                    <a:pt x="3427" y="1"/>
                    <a:pt x="3427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6592329" y="4578646"/>
              <a:ext cx="375419" cy="151780"/>
            </a:xfrm>
            <a:custGeom>
              <a:avLst/>
              <a:gdLst/>
              <a:ahLst/>
              <a:cxnLst/>
              <a:rect l="l" t="t" r="r" b="b"/>
              <a:pathLst>
                <a:path w="2570" h="1039" extrusionOk="0">
                  <a:moveTo>
                    <a:pt x="2566" y="705"/>
                  </a:moveTo>
                  <a:cubicBezTo>
                    <a:pt x="2566" y="814"/>
                    <a:pt x="2557" y="883"/>
                    <a:pt x="2557" y="883"/>
                  </a:cubicBezTo>
                  <a:cubicBezTo>
                    <a:pt x="2557" y="883"/>
                    <a:pt x="1350" y="1039"/>
                    <a:pt x="0" y="879"/>
                  </a:cubicBezTo>
                  <a:cubicBezTo>
                    <a:pt x="0" y="809"/>
                    <a:pt x="13" y="749"/>
                    <a:pt x="43" y="701"/>
                  </a:cubicBezTo>
                  <a:cubicBezTo>
                    <a:pt x="242" y="342"/>
                    <a:pt x="1103" y="398"/>
                    <a:pt x="1648" y="9"/>
                  </a:cubicBezTo>
                  <a:lnTo>
                    <a:pt x="2488" y="0"/>
                  </a:lnTo>
                  <a:cubicBezTo>
                    <a:pt x="2566" y="234"/>
                    <a:pt x="2570" y="519"/>
                    <a:pt x="2566" y="705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6592329" y="4681048"/>
              <a:ext cx="374835" cy="49376"/>
            </a:xfrm>
            <a:custGeom>
              <a:avLst/>
              <a:gdLst/>
              <a:ahLst/>
              <a:cxnLst/>
              <a:rect l="l" t="t" r="r" b="b"/>
              <a:pathLst>
                <a:path w="2566" h="338" extrusionOk="0">
                  <a:moveTo>
                    <a:pt x="2566" y="4"/>
                  </a:moveTo>
                  <a:cubicBezTo>
                    <a:pt x="2566" y="113"/>
                    <a:pt x="2557" y="182"/>
                    <a:pt x="2557" y="182"/>
                  </a:cubicBezTo>
                  <a:cubicBezTo>
                    <a:pt x="2557" y="182"/>
                    <a:pt x="1350" y="338"/>
                    <a:pt x="0" y="178"/>
                  </a:cubicBezTo>
                  <a:cubicBezTo>
                    <a:pt x="0" y="108"/>
                    <a:pt x="13" y="48"/>
                    <a:pt x="43" y="0"/>
                  </a:cubicBezTo>
                  <a:cubicBezTo>
                    <a:pt x="878" y="87"/>
                    <a:pt x="1726" y="87"/>
                    <a:pt x="2566" y="4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6737677" y="4624807"/>
              <a:ext cx="22204" cy="21620"/>
            </a:xfrm>
            <a:custGeom>
              <a:avLst/>
              <a:gdLst/>
              <a:ahLst/>
              <a:cxnLst/>
              <a:rect l="l" t="t" r="r" b="b"/>
              <a:pathLst>
                <a:path w="152" h="148" extrusionOk="0">
                  <a:moveTo>
                    <a:pt x="139" y="87"/>
                  </a:moveTo>
                  <a:cubicBezTo>
                    <a:pt x="113" y="61"/>
                    <a:pt x="87" y="35"/>
                    <a:pt x="61" y="13"/>
                  </a:cubicBezTo>
                  <a:cubicBezTo>
                    <a:pt x="56" y="4"/>
                    <a:pt x="48" y="0"/>
                    <a:pt x="35" y="0"/>
                  </a:cubicBezTo>
                  <a:cubicBezTo>
                    <a:pt x="26" y="0"/>
                    <a:pt x="18" y="4"/>
                    <a:pt x="13" y="13"/>
                  </a:cubicBezTo>
                  <a:cubicBezTo>
                    <a:pt x="5" y="17"/>
                    <a:pt x="0" y="26"/>
                    <a:pt x="0" y="39"/>
                  </a:cubicBezTo>
                  <a:cubicBezTo>
                    <a:pt x="0" y="48"/>
                    <a:pt x="5" y="56"/>
                    <a:pt x="13" y="65"/>
                  </a:cubicBezTo>
                  <a:cubicBezTo>
                    <a:pt x="35" y="87"/>
                    <a:pt x="61" y="113"/>
                    <a:pt x="87" y="134"/>
                  </a:cubicBezTo>
                  <a:cubicBezTo>
                    <a:pt x="95" y="143"/>
                    <a:pt x="104" y="147"/>
                    <a:pt x="113" y="147"/>
                  </a:cubicBezTo>
                  <a:cubicBezTo>
                    <a:pt x="121" y="147"/>
                    <a:pt x="134" y="143"/>
                    <a:pt x="139" y="134"/>
                  </a:cubicBezTo>
                  <a:cubicBezTo>
                    <a:pt x="147" y="130"/>
                    <a:pt x="152" y="121"/>
                    <a:pt x="147" y="108"/>
                  </a:cubicBezTo>
                  <a:cubicBezTo>
                    <a:pt x="147" y="100"/>
                    <a:pt x="147" y="91"/>
                    <a:pt x="139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6760319" y="4616480"/>
              <a:ext cx="26148" cy="22935"/>
            </a:xfrm>
            <a:custGeom>
              <a:avLst/>
              <a:gdLst/>
              <a:ahLst/>
              <a:cxnLst/>
              <a:rect l="l" t="t" r="r" b="b"/>
              <a:pathLst>
                <a:path w="179" h="157" extrusionOk="0">
                  <a:moveTo>
                    <a:pt x="165" y="92"/>
                  </a:moveTo>
                  <a:cubicBezTo>
                    <a:pt x="131" y="66"/>
                    <a:pt x="96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lnTo>
                    <a:pt x="113" y="144"/>
                  </a:lnTo>
                  <a:cubicBezTo>
                    <a:pt x="122" y="152"/>
                    <a:pt x="131" y="157"/>
                    <a:pt x="139" y="157"/>
                  </a:cubicBezTo>
                  <a:cubicBezTo>
                    <a:pt x="148" y="157"/>
                    <a:pt x="161" y="152"/>
                    <a:pt x="165" y="144"/>
                  </a:cubicBezTo>
                  <a:cubicBezTo>
                    <a:pt x="174" y="139"/>
                    <a:pt x="178" y="126"/>
                    <a:pt x="178" y="118"/>
                  </a:cubicBezTo>
                  <a:cubicBezTo>
                    <a:pt x="174" y="109"/>
                    <a:pt x="174" y="100"/>
                    <a:pt x="165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6787490" y="4608300"/>
              <a:ext cx="24833" cy="2293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57" y="91"/>
                  </a:moveTo>
                  <a:cubicBezTo>
                    <a:pt x="126" y="65"/>
                    <a:pt x="92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cubicBezTo>
                    <a:pt x="44" y="87"/>
                    <a:pt x="75" y="117"/>
                    <a:pt x="105" y="143"/>
                  </a:cubicBezTo>
                  <a:cubicBezTo>
                    <a:pt x="113" y="152"/>
                    <a:pt x="122" y="156"/>
                    <a:pt x="131" y="156"/>
                  </a:cubicBezTo>
                  <a:cubicBezTo>
                    <a:pt x="139" y="156"/>
                    <a:pt x="152" y="152"/>
                    <a:pt x="157" y="143"/>
                  </a:cubicBezTo>
                  <a:cubicBezTo>
                    <a:pt x="161" y="135"/>
                    <a:pt x="170" y="126"/>
                    <a:pt x="165" y="117"/>
                  </a:cubicBezTo>
                  <a:cubicBezTo>
                    <a:pt x="165" y="109"/>
                    <a:pt x="165" y="100"/>
                    <a:pt x="157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6810278" y="4598220"/>
              <a:ext cx="25417" cy="22935"/>
            </a:xfrm>
            <a:custGeom>
              <a:avLst/>
              <a:gdLst/>
              <a:ahLst/>
              <a:cxnLst/>
              <a:rect l="l" t="t" r="r" b="b"/>
              <a:pathLst>
                <a:path w="174" h="157" extrusionOk="0">
                  <a:moveTo>
                    <a:pt x="161" y="96"/>
                  </a:moveTo>
                  <a:cubicBezTo>
                    <a:pt x="131" y="65"/>
                    <a:pt x="96" y="39"/>
                    <a:pt x="66" y="9"/>
                  </a:cubicBezTo>
                  <a:cubicBezTo>
                    <a:pt x="61" y="0"/>
                    <a:pt x="48" y="0"/>
                    <a:pt x="40" y="0"/>
                  </a:cubicBezTo>
                  <a:cubicBezTo>
                    <a:pt x="31" y="0"/>
                    <a:pt x="22" y="0"/>
                    <a:pt x="14" y="9"/>
                  </a:cubicBezTo>
                  <a:cubicBezTo>
                    <a:pt x="1" y="22"/>
                    <a:pt x="1" y="48"/>
                    <a:pt x="14" y="61"/>
                  </a:cubicBezTo>
                  <a:cubicBezTo>
                    <a:pt x="48" y="91"/>
                    <a:pt x="79" y="117"/>
                    <a:pt x="109" y="147"/>
                  </a:cubicBezTo>
                  <a:cubicBezTo>
                    <a:pt x="118" y="156"/>
                    <a:pt x="126" y="156"/>
                    <a:pt x="135" y="156"/>
                  </a:cubicBezTo>
                  <a:cubicBezTo>
                    <a:pt x="144" y="156"/>
                    <a:pt x="152" y="156"/>
                    <a:pt x="161" y="147"/>
                  </a:cubicBezTo>
                  <a:cubicBezTo>
                    <a:pt x="174" y="134"/>
                    <a:pt x="174" y="109"/>
                    <a:pt x="16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6815975" y="4344187"/>
              <a:ext cx="153674" cy="269960"/>
            </a:xfrm>
            <a:custGeom>
              <a:avLst/>
              <a:gdLst/>
              <a:ahLst/>
              <a:cxnLst/>
              <a:rect l="l" t="t" r="r" b="b"/>
              <a:pathLst>
                <a:path w="1052" h="1848" extrusionOk="0">
                  <a:moveTo>
                    <a:pt x="1052" y="43"/>
                  </a:moveTo>
                  <a:lnTo>
                    <a:pt x="952" y="1605"/>
                  </a:lnTo>
                  <a:cubicBezTo>
                    <a:pt x="952" y="1605"/>
                    <a:pt x="485" y="1848"/>
                    <a:pt x="117" y="1614"/>
                  </a:cubicBezTo>
                  <a:lnTo>
                    <a:pt x="1" y="0"/>
                  </a:lnTo>
                  <a:cubicBezTo>
                    <a:pt x="351" y="17"/>
                    <a:pt x="702" y="30"/>
                    <a:pt x="1052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7552942" y="2992362"/>
              <a:ext cx="1022104" cy="1422697"/>
            </a:xfrm>
            <a:custGeom>
              <a:avLst/>
              <a:gdLst/>
              <a:ahLst/>
              <a:cxnLst/>
              <a:rect l="l" t="t" r="r" b="b"/>
              <a:pathLst>
                <a:path w="6997" h="9739" extrusionOk="0">
                  <a:moveTo>
                    <a:pt x="6996" y="9047"/>
                  </a:moveTo>
                  <a:cubicBezTo>
                    <a:pt x="6996" y="9047"/>
                    <a:pt x="6927" y="9570"/>
                    <a:pt x="6529" y="9739"/>
                  </a:cubicBezTo>
                  <a:lnTo>
                    <a:pt x="5105" y="8878"/>
                  </a:lnTo>
                  <a:lnTo>
                    <a:pt x="2103" y="7069"/>
                  </a:lnTo>
                  <a:cubicBezTo>
                    <a:pt x="1701" y="6827"/>
                    <a:pt x="1406" y="6438"/>
                    <a:pt x="1277" y="5983"/>
                  </a:cubicBezTo>
                  <a:cubicBezTo>
                    <a:pt x="316" y="2609"/>
                    <a:pt x="0" y="493"/>
                    <a:pt x="0" y="493"/>
                  </a:cubicBezTo>
                  <a:lnTo>
                    <a:pt x="1744" y="0"/>
                  </a:lnTo>
                  <a:lnTo>
                    <a:pt x="2211" y="1622"/>
                  </a:lnTo>
                  <a:cubicBezTo>
                    <a:pt x="2436" y="2990"/>
                    <a:pt x="2704" y="4465"/>
                    <a:pt x="2968" y="5845"/>
                  </a:cubicBezTo>
                  <a:lnTo>
                    <a:pt x="5698" y="8017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8429413" y="4313218"/>
              <a:ext cx="257389" cy="371780"/>
            </a:xfrm>
            <a:custGeom>
              <a:avLst/>
              <a:gdLst/>
              <a:ahLst/>
              <a:cxnLst/>
              <a:rect l="l" t="t" r="r" b="b"/>
              <a:pathLst>
                <a:path w="1762" h="2545" extrusionOk="0">
                  <a:moveTo>
                    <a:pt x="1619" y="338"/>
                  </a:moveTo>
                  <a:cubicBezTo>
                    <a:pt x="1710" y="403"/>
                    <a:pt x="1762" y="450"/>
                    <a:pt x="1762" y="450"/>
                  </a:cubicBezTo>
                  <a:cubicBezTo>
                    <a:pt x="1762" y="450"/>
                    <a:pt x="1204" y="1527"/>
                    <a:pt x="299" y="2544"/>
                  </a:cubicBezTo>
                  <a:cubicBezTo>
                    <a:pt x="243" y="2505"/>
                    <a:pt x="204" y="2462"/>
                    <a:pt x="178" y="2410"/>
                  </a:cubicBezTo>
                  <a:cubicBezTo>
                    <a:pt x="1" y="2038"/>
                    <a:pt x="537" y="1363"/>
                    <a:pt x="529" y="697"/>
                  </a:cubicBezTo>
                  <a:lnTo>
                    <a:pt x="1000" y="0"/>
                  </a:lnTo>
                  <a:cubicBezTo>
                    <a:pt x="1234" y="69"/>
                    <a:pt x="1476" y="229"/>
                    <a:pt x="1619" y="338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8455415" y="4362447"/>
              <a:ext cx="231387" cy="322550"/>
            </a:xfrm>
            <a:custGeom>
              <a:avLst/>
              <a:gdLst/>
              <a:ahLst/>
              <a:cxnLst/>
              <a:rect l="l" t="t" r="r" b="b"/>
              <a:pathLst>
                <a:path w="1584" h="2208" extrusionOk="0">
                  <a:moveTo>
                    <a:pt x="1441" y="1"/>
                  </a:moveTo>
                  <a:cubicBezTo>
                    <a:pt x="1532" y="66"/>
                    <a:pt x="1584" y="113"/>
                    <a:pt x="1584" y="113"/>
                  </a:cubicBezTo>
                  <a:cubicBezTo>
                    <a:pt x="1584" y="113"/>
                    <a:pt x="1026" y="1190"/>
                    <a:pt x="121" y="2207"/>
                  </a:cubicBezTo>
                  <a:cubicBezTo>
                    <a:pt x="65" y="2168"/>
                    <a:pt x="26" y="2125"/>
                    <a:pt x="0" y="2073"/>
                  </a:cubicBezTo>
                  <a:cubicBezTo>
                    <a:pt x="550" y="1433"/>
                    <a:pt x="1034" y="736"/>
                    <a:pt x="1441" y="1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8490766" y="4508527"/>
              <a:ext cx="26002" cy="14608"/>
            </a:xfrm>
            <a:custGeom>
              <a:avLst/>
              <a:gdLst/>
              <a:ahLst/>
              <a:cxnLst/>
              <a:rect l="l" t="t" r="r" b="b"/>
              <a:pathLst>
                <a:path w="178" h="100" extrusionOk="0">
                  <a:moveTo>
                    <a:pt x="135" y="4"/>
                  </a:moveTo>
                  <a:cubicBezTo>
                    <a:pt x="100" y="9"/>
                    <a:pt x="66" y="17"/>
                    <a:pt x="31" y="26"/>
                  </a:cubicBezTo>
                  <a:cubicBezTo>
                    <a:pt x="22" y="26"/>
                    <a:pt x="14" y="30"/>
                    <a:pt x="9" y="39"/>
                  </a:cubicBezTo>
                  <a:cubicBezTo>
                    <a:pt x="5" y="48"/>
                    <a:pt x="1" y="56"/>
                    <a:pt x="5" y="65"/>
                  </a:cubicBezTo>
                  <a:cubicBezTo>
                    <a:pt x="5" y="78"/>
                    <a:pt x="9" y="87"/>
                    <a:pt x="18" y="91"/>
                  </a:cubicBezTo>
                  <a:cubicBezTo>
                    <a:pt x="27" y="95"/>
                    <a:pt x="35" y="100"/>
                    <a:pt x="44" y="95"/>
                  </a:cubicBezTo>
                  <a:cubicBezTo>
                    <a:pt x="79" y="91"/>
                    <a:pt x="113" y="82"/>
                    <a:pt x="148" y="74"/>
                  </a:cubicBezTo>
                  <a:cubicBezTo>
                    <a:pt x="156" y="74"/>
                    <a:pt x="165" y="69"/>
                    <a:pt x="174" y="61"/>
                  </a:cubicBezTo>
                  <a:cubicBezTo>
                    <a:pt x="178" y="52"/>
                    <a:pt x="178" y="43"/>
                    <a:pt x="178" y="35"/>
                  </a:cubicBezTo>
                  <a:cubicBezTo>
                    <a:pt x="174" y="22"/>
                    <a:pt x="169" y="13"/>
                    <a:pt x="161" y="9"/>
                  </a:cubicBezTo>
                  <a:cubicBezTo>
                    <a:pt x="156" y="4"/>
                    <a:pt x="143" y="0"/>
                    <a:pt x="13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8497048" y="4482525"/>
              <a:ext cx="29215" cy="17238"/>
            </a:xfrm>
            <a:custGeom>
              <a:avLst/>
              <a:gdLst/>
              <a:ahLst/>
              <a:cxnLst/>
              <a:rect l="l" t="t" r="r" b="b"/>
              <a:pathLst>
                <a:path w="200" h="118" extrusionOk="0">
                  <a:moveTo>
                    <a:pt x="157" y="5"/>
                  </a:moveTo>
                  <a:lnTo>
                    <a:pt x="31" y="44"/>
                  </a:lnTo>
                  <a:cubicBezTo>
                    <a:pt x="23" y="44"/>
                    <a:pt x="14" y="48"/>
                    <a:pt x="5" y="57"/>
                  </a:cubicBezTo>
                  <a:cubicBezTo>
                    <a:pt x="1" y="66"/>
                    <a:pt x="1" y="74"/>
                    <a:pt x="1" y="83"/>
                  </a:cubicBezTo>
                  <a:cubicBezTo>
                    <a:pt x="5" y="96"/>
                    <a:pt x="10" y="104"/>
                    <a:pt x="14" y="109"/>
                  </a:cubicBezTo>
                  <a:cubicBezTo>
                    <a:pt x="23" y="113"/>
                    <a:pt x="36" y="117"/>
                    <a:pt x="44" y="113"/>
                  </a:cubicBezTo>
                  <a:lnTo>
                    <a:pt x="170" y="74"/>
                  </a:lnTo>
                  <a:cubicBezTo>
                    <a:pt x="178" y="74"/>
                    <a:pt x="187" y="70"/>
                    <a:pt x="191" y="61"/>
                  </a:cubicBezTo>
                  <a:cubicBezTo>
                    <a:pt x="196" y="53"/>
                    <a:pt x="200" y="44"/>
                    <a:pt x="200" y="35"/>
                  </a:cubicBezTo>
                  <a:cubicBezTo>
                    <a:pt x="196" y="22"/>
                    <a:pt x="191" y="14"/>
                    <a:pt x="183" y="9"/>
                  </a:cubicBezTo>
                  <a:cubicBezTo>
                    <a:pt x="174" y="5"/>
                    <a:pt x="165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8505374" y="4456669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6" y="5"/>
                  </a:moveTo>
                  <a:cubicBezTo>
                    <a:pt x="113" y="13"/>
                    <a:pt x="74" y="26"/>
                    <a:pt x="35" y="35"/>
                  </a:cubicBezTo>
                  <a:cubicBezTo>
                    <a:pt x="22" y="39"/>
                    <a:pt x="13" y="44"/>
                    <a:pt x="9" y="48"/>
                  </a:cubicBezTo>
                  <a:cubicBezTo>
                    <a:pt x="4" y="57"/>
                    <a:pt x="0" y="69"/>
                    <a:pt x="4" y="78"/>
                  </a:cubicBezTo>
                  <a:cubicBezTo>
                    <a:pt x="4" y="87"/>
                    <a:pt x="9" y="95"/>
                    <a:pt x="17" y="100"/>
                  </a:cubicBezTo>
                  <a:cubicBezTo>
                    <a:pt x="26" y="104"/>
                    <a:pt x="35" y="108"/>
                    <a:pt x="48" y="104"/>
                  </a:cubicBezTo>
                  <a:cubicBezTo>
                    <a:pt x="87" y="95"/>
                    <a:pt x="126" y="87"/>
                    <a:pt x="169" y="74"/>
                  </a:cubicBezTo>
                  <a:cubicBezTo>
                    <a:pt x="178" y="74"/>
                    <a:pt x="186" y="69"/>
                    <a:pt x="191" y="61"/>
                  </a:cubicBezTo>
                  <a:cubicBezTo>
                    <a:pt x="195" y="52"/>
                    <a:pt x="199" y="44"/>
                    <a:pt x="195" y="35"/>
                  </a:cubicBezTo>
                  <a:cubicBezTo>
                    <a:pt x="195" y="22"/>
                    <a:pt x="191" y="13"/>
                    <a:pt x="182" y="9"/>
                  </a:cubicBezTo>
                  <a:cubicBezTo>
                    <a:pt x="173" y="5"/>
                    <a:pt x="165" y="0"/>
                    <a:pt x="15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8510341" y="4431981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7" y="5"/>
                  </a:moveTo>
                  <a:cubicBezTo>
                    <a:pt x="118" y="14"/>
                    <a:pt x="74" y="22"/>
                    <a:pt x="31" y="31"/>
                  </a:cubicBezTo>
                  <a:cubicBezTo>
                    <a:pt x="22" y="35"/>
                    <a:pt x="14" y="39"/>
                    <a:pt x="9" y="48"/>
                  </a:cubicBezTo>
                  <a:cubicBezTo>
                    <a:pt x="5" y="52"/>
                    <a:pt x="1" y="65"/>
                    <a:pt x="1" y="74"/>
                  </a:cubicBezTo>
                  <a:cubicBezTo>
                    <a:pt x="5" y="91"/>
                    <a:pt x="27" y="109"/>
                    <a:pt x="44" y="104"/>
                  </a:cubicBezTo>
                  <a:cubicBezTo>
                    <a:pt x="87" y="96"/>
                    <a:pt x="126" y="87"/>
                    <a:pt x="169" y="74"/>
                  </a:cubicBezTo>
                  <a:cubicBezTo>
                    <a:pt x="178" y="74"/>
                    <a:pt x="187" y="70"/>
                    <a:pt x="191" y="61"/>
                  </a:cubicBezTo>
                  <a:cubicBezTo>
                    <a:pt x="200" y="52"/>
                    <a:pt x="200" y="44"/>
                    <a:pt x="200" y="35"/>
                  </a:cubicBezTo>
                  <a:cubicBezTo>
                    <a:pt x="195" y="18"/>
                    <a:pt x="178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8298673" y="4163340"/>
              <a:ext cx="276379" cy="251700"/>
            </a:xfrm>
            <a:custGeom>
              <a:avLst/>
              <a:gdLst/>
              <a:ahLst/>
              <a:cxnLst/>
              <a:rect l="l" t="t" r="r" b="b"/>
              <a:pathLst>
                <a:path w="1892" h="1723" extrusionOk="0">
                  <a:moveTo>
                    <a:pt x="1891" y="1031"/>
                  </a:moveTo>
                  <a:cubicBezTo>
                    <a:pt x="1891" y="1031"/>
                    <a:pt x="1822" y="1554"/>
                    <a:pt x="1424" y="1723"/>
                  </a:cubicBezTo>
                  <a:lnTo>
                    <a:pt x="0" y="86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6912095" y="2897557"/>
              <a:ext cx="1091491" cy="812219"/>
            </a:xfrm>
            <a:custGeom>
              <a:avLst/>
              <a:gdLst/>
              <a:ahLst/>
              <a:cxnLst/>
              <a:rect l="l" t="t" r="r" b="b"/>
              <a:pathLst>
                <a:path w="7472" h="5560" extrusionOk="0">
                  <a:moveTo>
                    <a:pt x="7472" y="5088"/>
                  </a:moveTo>
                  <a:cubicBezTo>
                    <a:pt x="7385" y="5131"/>
                    <a:pt x="7299" y="5166"/>
                    <a:pt x="7212" y="5200"/>
                  </a:cubicBezTo>
                  <a:cubicBezTo>
                    <a:pt x="7100" y="5248"/>
                    <a:pt x="6983" y="5291"/>
                    <a:pt x="6866" y="5330"/>
                  </a:cubicBezTo>
                  <a:cubicBezTo>
                    <a:pt x="6797" y="5352"/>
                    <a:pt x="6732" y="5369"/>
                    <a:pt x="6663" y="5386"/>
                  </a:cubicBezTo>
                  <a:cubicBezTo>
                    <a:pt x="6546" y="5421"/>
                    <a:pt x="6429" y="5447"/>
                    <a:pt x="6313" y="5469"/>
                  </a:cubicBezTo>
                  <a:cubicBezTo>
                    <a:pt x="5906" y="5546"/>
                    <a:pt x="5486" y="5559"/>
                    <a:pt x="5075" y="5495"/>
                  </a:cubicBezTo>
                  <a:cubicBezTo>
                    <a:pt x="4876" y="4482"/>
                    <a:pt x="4448" y="3366"/>
                    <a:pt x="4249" y="2315"/>
                  </a:cubicBezTo>
                  <a:cubicBezTo>
                    <a:pt x="3535" y="3228"/>
                    <a:pt x="2778" y="4313"/>
                    <a:pt x="2060" y="5226"/>
                  </a:cubicBezTo>
                  <a:cubicBezTo>
                    <a:pt x="1207" y="5118"/>
                    <a:pt x="411" y="4577"/>
                    <a:pt x="0" y="3820"/>
                  </a:cubicBezTo>
                  <a:cubicBezTo>
                    <a:pt x="740" y="2821"/>
                    <a:pt x="1480" y="1817"/>
                    <a:pt x="2215" y="813"/>
                  </a:cubicBezTo>
                  <a:cubicBezTo>
                    <a:pt x="3124" y="558"/>
                    <a:pt x="4106" y="376"/>
                    <a:pt x="5062" y="199"/>
                  </a:cubicBezTo>
                  <a:cubicBezTo>
                    <a:pt x="5183" y="177"/>
                    <a:pt x="5304" y="156"/>
                    <a:pt x="5421" y="134"/>
                  </a:cubicBezTo>
                  <a:cubicBezTo>
                    <a:pt x="5486" y="126"/>
                    <a:pt x="5551" y="113"/>
                    <a:pt x="5616" y="100"/>
                  </a:cubicBezTo>
                  <a:cubicBezTo>
                    <a:pt x="5737" y="78"/>
                    <a:pt x="5858" y="56"/>
                    <a:pt x="5975" y="35"/>
                  </a:cubicBezTo>
                  <a:cubicBezTo>
                    <a:pt x="6040" y="22"/>
                    <a:pt x="6105" y="13"/>
                    <a:pt x="6170" y="0"/>
                  </a:cubicBezTo>
                  <a:cubicBezTo>
                    <a:pt x="6879" y="1739"/>
                    <a:pt x="7195" y="3288"/>
                    <a:pt x="7472" y="50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7651545" y="2917131"/>
              <a:ext cx="233870" cy="779350"/>
            </a:xfrm>
            <a:custGeom>
              <a:avLst/>
              <a:gdLst/>
              <a:ahLst/>
              <a:cxnLst/>
              <a:rect l="l" t="t" r="r" b="b"/>
              <a:pathLst>
                <a:path w="1601" h="5335" extrusionOk="0">
                  <a:moveTo>
                    <a:pt x="1601" y="5252"/>
                  </a:moveTo>
                  <a:cubicBezTo>
                    <a:pt x="1484" y="5287"/>
                    <a:pt x="1367" y="5313"/>
                    <a:pt x="1251" y="5335"/>
                  </a:cubicBezTo>
                  <a:cubicBezTo>
                    <a:pt x="1216" y="5045"/>
                    <a:pt x="1177" y="4755"/>
                    <a:pt x="1134" y="4465"/>
                  </a:cubicBezTo>
                  <a:cubicBezTo>
                    <a:pt x="900" y="2968"/>
                    <a:pt x="524" y="1493"/>
                    <a:pt x="0" y="65"/>
                  </a:cubicBezTo>
                  <a:cubicBezTo>
                    <a:pt x="121" y="43"/>
                    <a:pt x="242" y="22"/>
                    <a:pt x="359" y="0"/>
                  </a:cubicBezTo>
                  <a:cubicBezTo>
                    <a:pt x="493" y="368"/>
                    <a:pt x="619" y="736"/>
                    <a:pt x="731" y="1103"/>
                  </a:cubicBezTo>
                  <a:cubicBezTo>
                    <a:pt x="1147" y="2458"/>
                    <a:pt x="1437" y="3846"/>
                    <a:pt x="1601" y="5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7732326" y="2902523"/>
              <a:ext cx="233432" cy="773799"/>
            </a:xfrm>
            <a:custGeom>
              <a:avLst/>
              <a:gdLst/>
              <a:ahLst/>
              <a:cxnLst/>
              <a:rect l="l" t="t" r="r" b="b"/>
              <a:pathLst>
                <a:path w="1598" h="5297" extrusionOk="0">
                  <a:moveTo>
                    <a:pt x="1597" y="5166"/>
                  </a:moveTo>
                  <a:cubicBezTo>
                    <a:pt x="1485" y="5214"/>
                    <a:pt x="1368" y="5257"/>
                    <a:pt x="1251" y="5296"/>
                  </a:cubicBezTo>
                  <a:cubicBezTo>
                    <a:pt x="1221" y="5024"/>
                    <a:pt x="1182" y="4751"/>
                    <a:pt x="1143" y="4483"/>
                  </a:cubicBezTo>
                  <a:cubicBezTo>
                    <a:pt x="910" y="2977"/>
                    <a:pt x="524" y="1498"/>
                    <a:pt x="1" y="66"/>
                  </a:cubicBezTo>
                  <a:cubicBezTo>
                    <a:pt x="122" y="44"/>
                    <a:pt x="243" y="22"/>
                    <a:pt x="360" y="1"/>
                  </a:cubicBezTo>
                  <a:cubicBezTo>
                    <a:pt x="494" y="373"/>
                    <a:pt x="624" y="745"/>
                    <a:pt x="736" y="1121"/>
                  </a:cubicBezTo>
                  <a:cubicBezTo>
                    <a:pt x="1143" y="2441"/>
                    <a:pt x="1429" y="3799"/>
                    <a:pt x="1597" y="5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6846359" y="1327050"/>
              <a:ext cx="469639" cy="475352"/>
            </a:xfrm>
            <a:custGeom>
              <a:avLst/>
              <a:gdLst/>
              <a:ahLst/>
              <a:cxnLst/>
              <a:rect l="l" t="t" r="r" b="b"/>
              <a:pathLst>
                <a:path w="3215" h="3254" extrusionOk="0">
                  <a:moveTo>
                    <a:pt x="2977" y="632"/>
                  </a:moveTo>
                  <a:cubicBezTo>
                    <a:pt x="2817" y="411"/>
                    <a:pt x="2505" y="294"/>
                    <a:pt x="2259" y="407"/>
                  </a:cubicBezTo>
                  <a:cubicBezTo>
                    <a:pt x="1865" y="0"/>
                    <a:pt x="1099" y="108"/>
                    <a:pt x="667" y="415"/>
                  </a:cubicBezTo>
                  <a:cubicBezTo>
                    <a:pt x="139" y="792"/>
                    <a:pt x="0" y="1558"/>
                    <a:pt x="472" y="2038"/>
                  </a:cubicBezTo>
                  <a:cubicBezTo>
                    <a:pt x="956" y="2522"/>
                    <a:pt x="1722" y="2540"/>
                    <a:pt x="2198" y="3028"/>
                  </a:cubicBezTo>
                  <a:cubicBezTo>
                    <a:pt x="2302" y="3137"/>
                    <a:pt x="2427" y="3253"/>
                    <a:pt x="2588" y="3215"/>
                  </a:cubicBezTo>
                  <a:cubicBezTo>
                    <a:pt x="2739" y="3176"/>
                    <a:pt x="2804" y="3020"/>
                    <a:pt x="2856" y="2894"/>
                  </a:cubicBezTo>
                  <a:cubicBezTo>
                    <a:pt x="3007" y="2527"/>
                    <a:pt x="3102" y="2142"/>
                    <a:pt x="3141" y="1752"/>
                  </a:cubicBezTo>
                  <a:cubicBezTo>
                    <a:pt x="3185" y="1380"/>
                    <a:pt x="3215" y="952"/>
                    <a:pt x="2977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905813" y="1362986"/>
              <a:ext cx="365340" cy="627132"/>
            </a:xfrm>
            <a:custGeom>
              <a:avLst/>
              <a:gdLst/>
              <a:ahLst/>
              <a:cxnLst/>
              <a:rect l="l" t="t" r="r" b="b"/>
              <a:pathLst>
                <a:path w="2501" h="4293" extrusionOk="0">
                  <a:moveTo>
                    <a:pt x="1930" y="650"/>
                  </a:moveTo>
                  <a:cubicBezTo>
                    <a:pt x="1363" y="1"/>
                    <a:pt x="0" y="572"/>
                    <a:pt x="17" y="1182"/>
                  </a:cubicBezTo>
                  <a:cubicBezTo>
                    <a:pt x="61" y="2445"/>
                    <a:pt x="346" y="2904"/>
                    <a:pt x="744" y="3116"/>
                  </a:cubicBezTo>
                  <a:cubicBezTo>
                    <a:pt x="1207" y="3358"/>
                    <a:pt x="1454" y="3258"/>
                    <a:pt x="1609" y="3955"/>
                  </a:cubicBezTo>
                  <a:cubicBezTo>
                    <a:pt x="1839" y="4292"/>
                    <a:pt x="2414" y="4215"/>
                    <a:pt x="2501" y="3756"/>
                  </a:cubicBezTo>
                  <a:cubicBezTo>
                    <a:pt x="2284" y="2834"/>
                    <a:pt x="2444" y="2069"/>
                    <a:pt x="2444" y="2069"/>
                  </a:cubicBezTo>
                  <a:cubicBezTo>
                    <a:pt x="2444" y="2069"/>
                    <a:pt x="2163" y="918"/>
                    <a:pt x="1930" y="65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82295" y="1397168"/>
              <a:ext cx="386959" cy="227597"/>
            </a:xfrm>
            <a:custGeom>
              <a:avLst/>
              <a:gdLst/>
              <a:ahLst/>
              <a:cxnLst/>
              <a:rect l="l" t="t" r="r" b="b"/>
              <a:pathLst>
                <a:path w="2649" h="1558" extrusionOk="0">
                  <a:moveTo>
                    <a:pt x="1978" y="615"/>
                  </a:moveTo>
                  <a:cubicBezTo>
                    <a:pt x="1809" y="1021"/>
                    <a:pt x="1303" y="1047"/>
                    <a:pt x="1303" y="1047"/>
                  </a:cubicBezTo>
                  <a:lnTo>
                    <a:pt x="1532" y="740"/>
                  </a:lnTo>
                  <a:cubicBezTo>
                    <a:pt x="1532" y="740"/>
                    <a:pt x="922" y="1311"/>
                    <a:pt x="165" y="1328"/>
                  </a:cubicBezTo>
                  <a:cubicBezTo>
                    <a:pt x="165" y="1328"/>
                    <a:pt x="1" y="1090"/>
                    <a:pt x="230" y="571"/>
                  </a:cubicBezTo>
                  <a:cubicBezTo>
                    <a:pt x="373" y="243"/>
                    <a:pt x="961" y="39"/>
                    <a:pt x="1498" y="18"/>
                  </a:cubicBezTo>
                  <a:cubicBezTo>
                    <a:pt x="2039" y="0"/>
                    <a:pt x="2311" y="173"/>
                    <a:pt x="2411" y="541"/>
                  </a:cubicBezTo>
                  <a:cubicBezTo>
                    <a:pt x="2510" y="909"/>
                    <a:pt x="2649" y="1359"/>
                    <a:pt x="2649" y="1359"/>
                  </a:cubicBezTo>
                  <a:lnTo>
                    <a:pt x="2484" y="1558"/>
                  </a:lnTo>
                  <a:cubicBezTo>
                    <a:pt x="2125" y="1419"/>
                    <a:pt x="1978" y="615"/>
                    <a:pt x="1978" y="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7224265" y="1584151"/>
              <a:ext cx="98164" cy="112045"/>
            </a:xfrm>
            <a:custGeom>
              <a:avLst/>
              <a:gdLst/>
              <a:ahLst/>
              <a:cxnLst/>
              <a:rect l="l" t="t" r="r" b="b"/>
              <a:pathLst>
                <a:path w="672" h="767" extrusionOk="0">
                  <a:moveTo>
                    <a:pt x="585" y="511"/>
                  </a:moveTo>
                  <a:cubicBezTo>
                    <a:pt x="494" y="684"/>
                    <a:pt x="312" y="767"/>
                    <a:pt x="174" y="693"/>
                  </a:cubicBezTo>
                  <a:cubicBezTo>
                    <a:pt x="35" y="624"/>
                    <a:pt x="1" y="425"/>
                    <a:pt x="87" y="256"/>
                  </a:cubicBezTo>
                  <a:cubicBezTo>
                    <a:pt x="178" y="83"/>
                    <a:pt x="360" y="1"/>
                    <a:pt x="498" y="70"/>
                  </a:cubicBezTo>
                  <a:cubicBezTo>
                    <a:pt x="632" y="144"/>
                    <a:pt x="671" y="338"/>
                    <a:pt x="585" y="51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7250121" y="1605040"/>
              <a:ext cx="55217" cy="65299"/>
            </a:xfrm>
            <a:custGeom>
              <a:avLst/>
              <a:gdLst/>
              <a:ahLst/>
              <a:cxnLst/>
              <a:rect l="l" t="t" r="r" b="b"/>
              <a:pathLst>
                <a:path w="378" h="447" extrusionOk="0">
                  <a:moveTo>
                    <a:pt x="256" y="18"/>
                  </a:moveTo>
                  <a:cubicBezTo>
                    <a:pt x="200" y="1"/>
                    <a:pt x="131" y="18"/>
                    <a:pt x="74" y="61"/>
                  </a:cubicBezTo>
                  <a:cubicBezTo>
                    <a:pt x="44" y="83"/>
                    <a:pt x="27" y="104"/>
                    <a:pt x="14" y="130"/>
                  </a:cubicBezTo>
                  <a:cubicBezTo>
                    <a:pt x="1" y="165"/>
                    <a:pt x="1" y="204"/>
                    <a:pt x="23" y="230"/>
                  </a:cubicBezTo>
                  <a:cubicBezTo>
                    <a:pt x="36" y="256"/>
                    <a:pt x="61" y="269"/>
                    <a:pt x="83" y="282"/>
                  </a:cubicBezTo>
                  <a:cubicBezTo>
                    <a:pt x="100" y="286"/>
                    <a:pt x="118" y="295"/>
                    <a:pt x="126" y="308"/>
                  </a:cubicBezTo>
                  <a:cubicBezTo>
                    <a:pt x="144" y="325"/>
                    <a:pt x="144" y="351"/>
                    <a:pt x="135" y="373"/>
                  </a:cubicBezTo>
                  <a:cubicBezTo>
                    <a:pt x="122" y="390"/>
                    <a:pt x="96" y="403"/>
                    <a:pt x="74" y="399"/>
                  </a:cubicBezTo>
                  <a:cubicBezTo>
                    <a:pt x="61" y="394"/>
                    <a:pt x="49" y="403"/>
                    <a:pt x="44" y="416"/>
                  </a:cubicBezTo>
                  <a:cubicBezTo>
                    <a:pt x="44" y="429"/>
                    <a:pt x="53" y="442"/>
                    <a:pt x="66" y="446"/>
                  </a:cubicBezTo>
                  <a:cubicBezTo>
                    <a:pt x="79" y="446"/>
                    <a:pt x="92" y="446"/>
                    <a:pt x="109" y="446"/>
                  </a:cubicBezTo>
                  <a:cubicBezTo>
                    <a:pt x="135" y="438"/>
                    <a:pt x="161" y="420"/>
                    <a:pt x="178" y="394"/>
                  </a:cubicBezTo>
                  <a:cubicBezTo>
                    <a:pt x="200" y="355"/>
                    <a:pt x="191" y="308"/>
                    <a:pt x="161" y="273"/>
                  </a:cubicBezTo>
                  <a:cubicBezTo>
                    <a:pt x="148" y="256"/>
                    <a:pt x="126" y="247"/>
                    <a:pt x="109" y="234"/>
                  </a:cubicBezTo>
                  <a:cubicBezTo>
                    <a:pt x="87" y="226"/>
                    <a:pt x="70" y="217"/>
                    <a:pt x="61" y="204"/>
                  </a:cubicBezTo>
                  <a:cubicBezTo>
                    <a:pt x="53" y="191"/>
                    <a:pt x="53" y="169"/>
                    <a:pt x="61" y="152"/>
                  </a:cubicBezTo>
                  <a:cubicBezTo>
                    <a:pt x="61" y="143"/>
                    <a:pt x="70" y="135"/>
                    <a:pt x="74" y="130"/>
                  </a:cubicBezTo>
                  <a:cubicBezTo>
                    <a:pt x="96" y="122"/>
                    <a:pt x="126" y="122"/>
                    <a:pt x="148" y="135"/>
                  </a:cubicBezTo>
                  <a:cubicBezTo>
                    <a:pt x="170" y="152"/>
                    <a:pt x="183" y="178"/>
                    <a:pt x="183" y="200"/>
                  </a:cubicBezTo>
                  <a:cubicBezTo>
                    <a:pt x="183" y="217"/>
                    <a:pt x="196" y="226"/>
                    <a:pt x="209" y="226"/>
                  </a:cubicBezTo>
                  <a:cubicBezTo>
                    <a:pt x="209" y="226"/>
                    <a:pt x="213" y="226"/>
                    <a:pt x="213" y="226"/>
                  </a:cubicBezTo>
                  <a:cubicBezTo>
                    <a:pt x="226" y="221"/>
                    <a:pt x="235" y="213"/>
                    <a:pt x="230" y="200"/>
                  </a:cubicBezTo>
                  <a:cubicBezTo>
                    <a:pt x="230" y="156"/>
                    <a:pt x="209" y="122"/>
                    <a:pt x="174" y="96"/>
                  </a:cubicBezTo>
                  <a:cubicBezTo>
                    <a:pt x="161" y="87"/>
                    <a:pt x="148" y="83"/>
                    <a:pt x="135" y="78"/>
                  </a:cubicBezTo>
                  <a:cubicBezTo>
                    <a:pt x="170" y="61"/>
                    <a:pt x="209" y="53"/>
                    <a:pt x="243" y="66"/>
                  </a:cubicBezTo>
                  <a:cubicBezTo>
                    <a:pt x="286" y="74"/>
                    <a:pt x="325" y="117"/>
                    <a:pt x="317" y="165"/>
                  </a:cubicBezTo>
                  <a:cubicBezTo>
                    <a:pt x="312" y="178"/>
                    <a:pt x="321" y="191"/>
                    <a:pt x="334" y="195"/>
                  </a:cubicBezTo>
                  <a:cubicBezTo>
                    <a:pt x="347" y="195"/>
                    <a:pt x="360" y="187"/>
                    <a:pt x="364" y="174"/>
                  </a:cubicBezTo>
                  <a:cubicBezTo>
                    <a:pt x="377" y="109"/>
                    <a:pt x="330" y="35"/>
                    <a:pt x="256" y="18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343265" y="2030425"/>
              <a:ext cx="793347" cy="634582"/>
            </a:xfrm>
            <a:custGeom>
              <a:avLst/>
              <a:gdLst/>
              <a:ahLst/>
              <a:cxnLst/>
              <a:rect l="l" t="t" r="r" b="b"/>
              <a:pathLst>
                <a:path w="5431" h="4344" extrusionOk="0">
                  <a:moveTo>
                    <a:pt x="5032" y="736"/>
                  </a:moveTo>
                  <a:lnTo>
                    <a:pt x="5019" y="351"/>
                  </a:lnTo>
                  <a:lnTo>
                    <a:pt x="4673" y="0"/>
                  </a:lnTo>
                  <a:cubicBezTo>
                    <a:pt x="4673" y="0"/>
                    <a:pt x="4565" y="126"/>
                    <a:pt x="4478" y="351"/>
                  </a:cubicBezTo>
                  <a:lnTo>
                    <a:pt x="3358" y="3159"/>
                  </a:lnTo>
                  <a:lnTo>
                    <a:pt x="303" y="2882"/>
                  </a:lnTo>
                  <a:lnTo>
                    <a:pt x="1" y="3448"/>
                  </a:lnTo>
                  <a:cubicBezTo>
                    <a:pt x="1" y="3448"/>
                    <a:pt x="2917" y="4344"/>
                    <a:pt x="3756" y="4206"/>
                  </a:cubicBezTo>
                  <a:cubicBezTo>
                    <a:pt x="4595" y="4071"/>
                    <a:pt x="5430" y="1095"/>
                    <a:pt x="5430" y="109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094201" y="2435505"/>
              <a:ext cx="359789" cy="191076"/>
            </a:xfrm>
            <a:custGeom>
              <a:avLst/>
              <a:gdLst/>
              <a:ahLst/>
              <a:cxnLst/>
              <a:rect l="l" t="t" r="r" b="b"/>
              <a:pathLst>
                <a:path w="2463" h="1308" extrusionOk="0">
                  <a:moveTo>
                    <a:pt x="2026" y="109"/>
                  </a:moveTo>
                  <a:cubicBezTo>
                    <a:pt x="2026" y="109"/>
                    <a:pt x="1139" y="0"/>
                    <a:pt x="953" y="39"/>
                  </a:cubicBezTo>
                  <a:cubicBezTo>
                    <a:pt x="771" y="74"/>
                    <a:pt x="1" y="515"/>
                    <a:pt x="31" y="567"/>
                  </a:cubicBezTo>
                  <a:cubicBezTo>
                    <a:pt x="62" y="623"/>
                    <a:pt x="793" y="334"/>
                    <a:pt x="793" y="334"/>
                  </a:cubicBezTo>
                  <a:cubicBezTo>
                    <a:pt x="793" y="334"/>
                    <a:pt x="126" y="861"/>
                    <a:pt x="187" y="926"/>
                  </a:cubicBezTo>
                  <a:cubicBezTo>
                    <a:pt x="243" y="996"/>
                    <a:pt x="879" y="554"/>
                    <a:pt x="879" y="554"/>
                  </a:cubicBezTo>
                  <a:cubicBezTo>
                    <a:pt x="879" y="554"/>
                    <a:pt x="485" y="1034"/>
                    <a:pt x="529" y="1082"/>
                  </a:cubicBezTo>
                  <a:cubicBezTo>
                    <a:pt x="572" y="1134"/>
                    <a:pt x="1113" y="684"/>
                    <a:pt x="1113" y="684"/>
                  </a:cubicBezTo>
                  <a:cubicBezTo>
                    <a:pt x="1113" y="684"/>
                    <a:pt x="685" y="1216"/>
                    <a:pt x="762" y="1264"/>
                  </a:cubicBezTo>
                  <a:cubicBezTo>
                    <a:pt x="840" y="1307"/>
                    <a:pt x="1359" y="775"/>
                    <a:pt x="1359" y="775"/>
                  </a:cubicBezTo>
                  <a:cubicBezTo>
                    <a:pt x="1359" y="775"/>
                    <a:pt x="1744" y="1216"/>
                    <a:pt x="2463" y="67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264967" y="2454496"/>
              <a:ext cx="103131" cy="70850"/>
            </a:xfrm>
            <a:custGeom>
              <a:avLst/>
              <a:gdLst/>
              <a:ahLst/>
              <a:cxnLst/>
              <a:rect l="l" t="t" r="r" b="b"/>
              <a:pathLst>
                <a:path w="706" h="485" extrusionOk="0">
                  <a:moveTo>
                    <a:pt x="688" y="485"/>
                  </a:moveTo>
                  <a:lnTo>
                    <a:pt x="688" y="485"/>
                  </a:lnTo>
                  <a:cubicBezTo>
                    <a:pt x="636" y="485"/>
                    <a:pt x="584" y="468"/>
                    <a:pt x="545" y="433"/>
                  </a:cubicBezTo>
                  <a:cubicBezTo>
                    <a:pt x="511" y="403"/>
                    <a:pt x="485" y="359"/>
                    <a:pt x="476" y="312"/>
                  </a:cubicBezTo>
                  <a:cubicBezTo>
                    <a:pt x="325" y="269"/>
                    <a:pt x="0" y="165"/>
                    <a:pt x="13" y="82"/>
                  </a:cubicBezTo>
                  <a:cubicBezTo>
                    <a:pt x="26" y="0"/>
                    <a:pt x="350" y="18"/>
                    <a:pt x="489" y="31"/>
                  </a:cubicBezTo>
                  <a:cubicBezTo>
                    <a:pt x="502" y="31"/>
                    <a:pt x="506" y="39"/>
                    <a:pt x="506" y="52"/>
                  </a:cubicBezTo>
                  <a:cubicBezTo>
                    <a:pt x="506" y="61"/>
                    <a:pt x="498" y="69"/>
                    <a:pt x="489" y="65"/>
                  </a:cubicBezTo>
                  <a:cubicBezTo>
                    <a:pt x="264" y="48"/>
                    <a:pt x="52" y="57"/>
                    <a:pt x="48" y="87"/>
                  </a:cubicBezTo>
                  <a:cubicBezTo>
                    <a:pt x="43" y="121"/>
                    <a:pt x="251" y="212"/>
                    <a:pt x="493" y="281"/>
                  </a:cubicBezTo>
                  <a:cubicBezTo>
                    <a:pt x="502" y="281"/>
                    <a:pt x="506" y="290"/>
                    <a:pt x="506" y="294"/>
                  </a:cubicBezTo>
                  <a:cubicBezTo>
                    <a:pt x="515" y="338"/>
                    <a:pt x="537" y="377"/>
                    <a:pt x="571" y="407"/>
                  </a:cubicBezTo>
                  <a:cubicBezTo>
                    <a:pt x="601" y="433"/>
                    <a:pt x="645" y="450"/>
                    <a:pt x="688" y="450"/>
                  </a:cubicBezTo>
                  <a:cubicBezTo>
                    <a:pt x="697" y="450"/>
                    <a:pt x="705" y="459"/>
                    <a:pt x="705" y="468"/>
                  </a:cubicBezTo>
                  <a:cubicBezTo>
                    <a:pt x="705" y="481"/>
                    <a:pt x="697" y="485"/>
                    <a:pt x="688" y="485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7142753" y="2016548"/>
              <a:ext cx="224521" cy="410930"/>
            </a:xfrm>
            <a:custGeom>
              <a:avLst/>
              <a:gdLst/>
              <a:ahLst/>
              <a:cxnLst/>
              <a:rect l="l" t="t" r="r" b="b"/>
              <a:pathLst>
                <a:path w="1537" h="2813" extrusionOk="0">
                  <a:moveTo>
                    <a:pt x="1394" y="0"/>
                  </a:moveTo>
                  <a:cubicBezTo>
                    <a:pt x="662" y="389"/>
                    <a:pt x="0" y="2306"/>
                    <a:pt x="0" y="2306"/>
                  </a:cubicBezTo>
                  <a:lnTo>
                    <a:pt x="1303" y="2812"/>
                  </a:lnTo>
                  <a:cubicBezTo>
                    <a:pt x="1424" y="1705"/>
                    <a:pt x="1536" y="619"/>
                    <a:pt x="1394" y="0"/>
                  </a:cubicBezTo>
                  <a:close/>
                </a:path>
              </a:pathLst>
            </a:custGeom>
            <a:solidFill>
              <a:srgbClr val="03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7025890" y="1900268"/>
              <a:ext cx="787504" cy="1171874"/>
            </a:xfrm>
            <a:custGeom>
              <a:avLst/>
              <a:gdLst/>
              <a:ahLst/>
              <a:cxnLst/>
              <a:rect l="l" t="t" r="r" b="b"/>
              <a:pathLst>
                <a:path w="5391" h="8022" extrusionOk="0">
                  <a:moveTo>
                    <a:pt x="800" y="320"/>
                  </a:moveTo>
                  <a:cubicBezTo>
                    <a:pt x="476" y="476"/>
                    <a:pt x="208" y="666"/>
                    <a:pt x="0" y="891"/>
                  </a:cubicBezTo>
                  <a:cubicBezTo>
                    <a:pt x="0" y="891"/>
                    <a:pt x="965" y="3842"/>
                    <a:pt x="1276" y="7857"/>
                  </a:cubicBezTo>
                  <a:cubicBezTo>
                    <a:pt x="3773" y="8021"/>
                    <a:pt x="5391" y="6827"/>
                    <a:pt x="5391" y="6827"/>
                  </a:cubicBezTo>
                  <a:cubicBezTo>
                    <a:pt x="4214" y="3158"/>
                    <a:pt x="2648" y="56"/>
                    <a:pt x="2648" y="56"/>
                  </a:cubicBezTo>
                  <a:cubicBezTo>
                    <a:pt x="2315" y="4"/>
                    <a:pt x="1990" y="0"/>
                    <a:pt x="1674" y="43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7064309" y="1902167"/>
              <a:ext cx="769975" cy="1231183"/>
            </a:xfrm>
            <a:custGeom>
              <a:avLst/>
              <a:gdLst/>
              <a:ahLst/>
              <a:cxnLst/>
              <a:rect l="l" t="t" r="r" b="b"/>
              <a:pathLst>
                <a:path w="5271" h="8428" extrusionOk="0">
                  <a:moveTo>
                    <a:pt x="5271" y="6918"/>
                  </a:moveTo>
                  <a:cubicBezTo>
                    <a:pt x="4050" y="7978"/>
                    <a:pt x="2329" y="8428"/>
                    <a:pt x="732" y="8142"/>
                  </a:cubicBezTo>
                  <a:cubicBezTo>
                    <a:pt x="754" y="6464"/>
                    <a:pt x="412" y="4101"/>
                    <a:pt x="200" y="3145"/>
                  </a:cubicBezTo>
                  <a:cubicBezTo>
                    <a:pt x="382" y="2306"/>
                    <a:pt x="373" y="1410"/>
                    <a:pt x="1" y="636"/>
                  </a:cubicBezTo>
                  <a:cubicBezTo>
                    <a:pt x="83" y="549"/>
                    <a:pt x="204" y="489"/>
                    <a:pt x="312" y="428"/>
                  </a:cubicBezTo>
                  <a:cubicBezTo>
                    <a:pt x="338" y="757"/>
                    <a:pt x="473" y="1064"/>
                    <a:pt x="646" y="1350"/>
                  </a:cubicBezTo>
                  <a:cubicBezTo>
                    <a:pt x="723" y="1484"/>
                    <a:pt x="819" y="1609"/>
                    <a:pt x="948" y="1692"/>
                  </a:cubicBezTo>
                  <a:cubicBezTo>
                    <a:pt x="1078" y="1774"/>
                    <a:pt x="1247" y="1808"/>
                    <a:pt x="1390" y="1752"/>
                  </a:cubicBezTo>
                  <a:cubicBezTo>
                    <a:pt x="1593" y="1670"/>
                    <a:pt x="1684" y="1432"/>
                    <a:pt x="1727" y="1216"/>
                  </a:cubicBezTo>
                  <a:cubicBezTo>
                    <a:pt x="1814" y="805"/>
                    <a:pt x="1801" y="407"/>
                    <a:pt x="1710" y="0"/>
                  </a:cubicBezTo>
                  <a:lnTo>
                    <a:pt x="1995" y="0"/>
                  </a:lnTo>
                  <a:cubicBezTo>
                    <a:pt x="2008" y="917"/>
                    <a:pt x="2610" y="1770"/>
                    <a:pt x="3453" y="2133"/>
                  </a:cubicBezTo>
                  <a:cubicBezTo>
                    <a:pt x="4141" y="3682"/>
                    <a:pt x="4799" y="5291"/>
                    <a:pt x="5271" y="69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7405694" y="1908449"/>
              <a:ext cx="550566" cy="698420"/>
            </a:xfrm>
            <a:custGeom>
              <a:avLst/>
              <a:gdLst/>
              <a:ahLst/>
              <a:cxnLst/>
              <a:rect l="l" t="t" r="r" b="b"/>
              <a:pathLst>
                <a:path w="3769" h="4781" extrusionOk="0">
                  <a:moveTo>
                    <a:pt x="3505" y="1125"/>
                  </a:moveTo>
                  <a:cubicBezTo>
                    <a:pt x="3241" y="316"/>
                    <a:pt x="48" y="0"/>
                    <a:pt x="48" y="0"/>
                  </a:cubicBezTo>
                  <a:lnTo>
                    <a:pt x="0" y="104"/>
                  </a:lnTo>
                  <a:cubicBezTo>
                    <a:pt x="35" y="459"/>
                    <a:pt x="130" y="904"/>
                    <a:pt x="281" y="1220"/>
                  </a:cubicBezTo>
                  <a:lnTo>
                    <a:pt x="2375" y="1618"/>
                  </a:lnTo>
                  <a:lnTo>
                    <a:pt x="1389" y="4569"/>
                  </a:lnTo>
                  <a:lnTo>
                    <a:pt x="1999" y="4781"/>
                  </a:lnTo>
                  <a:cubicBezTo>
                    <a:pt x="1999" y="4781"/>
                    <a:pt x="3769" y="1930"/>
                    <a:pt x="3505" y="112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7549728" y="2530311"/>
              <a:ext cx="203632" cy="332630"/>
            </a:xfrm>
            <a:custGeom>
              <a:avLst/>
              <a:gdLst/>
              <a:ahLst/>
              <a:cxnLst/>
              <a:rect l="l" t="t" r="r" b="b"/>
              <a:pathLst>
                <a:path w="1394" h="2277" extrusionOk="0">
                  <a:moveTo>
                    <a:pt x="438" y="230"/>
                  </a:moveTo>
                  <a:cubicBezTo>
                    <a:pt x="438" y="230"/>
                    <a:pt x="48" y="1034"/>
                    <a:pt x="22" y="1220"/>
                  </a:cubicBezTo>
                  <a:cubicBezTo>
                    <a:pt x="1" y="1407"/>
                    <a:pt x="165" y="2276"/>
                    <a:pt x="226" y="2263"/>
                  </a:cubicBezTo>
                  <a:cubicBezTo>
                    <a:pt x="286" y="2254"/>
                    <a:pt x="252" y="1471"/>
                    <a:pt x="252" y="1471"/>
                  </a:cubicBezTo>
                  <a:cubicBezTo>
                    <a:pt x="252" y="1471"/>
                    <a:pt x="533" y="2267"/>
                    <a:pt x="615" y="2237"/>
                  </a:cubicBezTo>
                  <a:cubicBezTo>
                    <a:pt x="697" y="2203"/>
                    <a:pt x="490" y="1458"/>
                    <a:pt x="490" y="1458"/>
                  </a:cubicBezTo>
                  <a:cubicBezTo>
                    <a:pt x="490" y="1458"/>
                    <a:pt x="810" y="1986"/>
                    <a:pt x="875" y="1960"/>
                  </a:cubicBezTo>
                  <a:cubicBezTo>
                    <a:pt x="935" y="1939"/>
                    <a:pt x="689" y="1281"/>
                    <a:pt x="689" y="1281"/>
                  </a:cubicBezTo>
                  <a:cubicBezTo>
                    <a:pt x="689" y="1281"/>
                    <a:pt x="1048" y="1861"/>
                    <a:pt x="1117" y="1800"/>
                  </a:cubicBezTo>
                  <a:cubicBezTo>
                    <a:pt x="1186" y="1740"/>
                    <a:pt x="849" y="1073"/>
                    <a:pt x="849" y="1073"/>
                  </a:cubicBezTo>
                  <a:cubicBezTo>
                    <a:pt x="849" y="1073"/>
                    <a:pt x="1394" y="857"/>
                    <a:pt x="1108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229D3-1055-F506-7A9F-AB96D0D12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19</a:t>
            </a:fld>
            <a:endParaRPr lang="en"/>
          </a:p>
        </p:txBody>
      </p:sp>
      <p:pic>
        <p:nvPicPr>
          <p:cNvPr id="8" name="Picture 7" descr="A logo of a basketball player&#10;&#10;Description automatically generated">
            <a:extLst>
              <a:ext uri="{FF2B5EF4-FFF2-40B4-BE49-F238E27FC236}">
                <a16:creationId xmlns:a16="http://schemas.microsoft.com/office/drawing/2014/main" id="{56D4CD12-8708-4329-5CDD-2A55C725C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704585-6D9E-BC5D-0CEE-F03D5B95D901}"/>
              </a:ext>
            </a:extLst>
          </p:cNvPr>
          <p:cNvSpPr/>
          <p:nvPr/>
        </p:nvSpPr>
        <p:spPr>
          <a:xfrm>
            <a:off x="9096766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4B8EE-A894-3919-0EAD-AFB25E2B3F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2</a:t>
            </a:fld>
            <a:endParaRPr lang="en"/>
          </a:p>
        </p:txBody>
      </p:sp>
      <p:pic>
        <p:nvPicPr>
          <p:cNvPr id="3" name="Picture 2" descr="A logo of a basketball player&#10;&#10;Description automatically generated">
            <a:extLst>
              <a:ext uri="{FF2B5EF4-FFF2-40B4-BE49-F238E27FC236}">
                <a16:creationId xmlns:a16="http://schemas.microsoft.com/office/drawing/2014/main" id="{3D5D8934-C619-4727-6BE6-A1CA7EEBB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16ABC0-B9B2-AAD3-88B9-F6EAB4179BCD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C8FCC-6D7C-2F97-A4F5-07DBDAF50C07}"/>
              </a:ext>
            </a:extLst>
          </p:cNvPr>
          <p:cNvSpPr/>
          <p:nvPr/>
        </p:nvSpPr>
        <p:spPr>
          <a:xfrm>
            <a:off x="9025313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C16CB6-D628-9EDA-B55D-975A0F103971}"/>
              </a:ext>
            </a:extLst>
          </p:cNvPr>
          <p:cNvCxnSpPr/>
          <p:nvPr/>
        </p:nvCxnSpPr>
        <p:spPr>
          <a:xfrm>
            <a:off x="1788506" y="1163782"/>
            <a:ext cx="5292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91AD43-B399-4FD4-F494-5DB8B6466546}"/>
              </a:ext>
            </a:extLst>
          </p:cNvPr>
          <p:cNvSpPr txBox="1"/>
          <p:nvPr/>
        </p:nvSpPr>
        <p:spPr>
          <a:xfrm>
            <a:off x="2116962" y="1230789"/>
            <a:ext cx="535155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tx1"/>
                </a:solidFill>
                <a:latin typeface="Josefin Sans" pitchFamily="2" charset="77"/>
              </a:rPr>
              <a:t>Goal: </a:t>
            </a:r>
            <a:r>
              <a:rPr lang="en-US" sz="1200">
                <a:solidFill>
                  <a:schemeClr val="tx1"/>
                </a:solidFill>
                <a:latin typeface="Josefin Sans" pitchFamily="2" charset="77"/>
              </a:rPr>
              <a:t>Target lucrative markets comprising young people, middle/upper-class demographics, and touristic areas</a:t>
            </a:r>
            <a:endParaRPr lang="en-US" sz="1200" b="1">
              <a:solidFill>
                <a:schemeClr val="tx1"/>
              </a:solidFill>
              <a:latin typeface="Josefin Sans" pitchFamily="2" charset="77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5AD80C-3489-BA74-9C92-D1D2A7D514F4}"/>
              </a:ext>
            </a:extLst>
          </p:cNvPr>
          <p:cNvCxnSpPr/>
          <p:nvPr/>
        </p:nvCxnSpPr>
        <p:spPr>
          <a:xfrm>
            <a:off x="2079032" y="2304767"/>
            <a:ext cx="5292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7C536A1-7BF6-649F-94E2-274A3723885E}"/>
              </a:ext>
            </a:extLst>
          </p:cNvPr>
          <p:cNvSpPr txBox="1"/>
          <p:nvPr/>
        </p:nvSpPr>
        <p:spPr>
          <a:xfrm>
            <a:off x="2407488" y="2371773"/>
            <a:ext cx="564555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solidFill>
                  <a:schemeClr val="tx1"/>
                </a:solidFill>
                <a:latin typeface="Josefin Sans" pitchFamily="2" charset="77"/>
              </a:rPr>
              <a:t>Goal: </a:t>
            </a:r>
            <a:r>
              <a:rPr lang="en-US" sz="1100">
                <a:solidFill>
                  <a:schemeClr val="tx1"/>
                </a:solidFill>
                <a:latin typeface="Josefin Sans" pitchFamily="2" charset="77"/>
              </a:rPr>
              <a:t>Using current NBA teams with similar market size - breakeven in 22 years</a:t>
            </a:r>
            <a:endParaRPr lang="en-US" b="1">
              <a:solidFill>
                <a:schemeClr val="tx1"/>
              </a:solidFill>
              <a:latin typeface="Josefin Sans" pitchFamily="2" charset="7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EFEB08-35FE-E3A5-CD41-90F5D40D56E9}"/>
              </a:ext>
            </a:extLst>
          </p:cNvPr>
          <p:cNvCxnSpPr/>
          <p:nvPr/>
        </p:nvCxnSpPr>
        <p:spPr>
          <a:xfrm>
            <a:off x="2743605" y="3318316"/>
            <a:ext cx="5292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2">
            <a:extLst>
              <a:ext uri="{FF2B5EF4-FFF2-40B4-BE49-F238E27FC236}">
                <a16:creationId xmlns:a16="http://schemas.microsoft.com/office/drawing/2014/main" id="{FF1F1DA5-EFAF-89A1-A501-8E1FC4DD5EE0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-1393514" y="1382230"/>
            <a:ext cx="5188843" cy="2424385"/>
            <a:chOff x="-158986" y="0"/>
            <a:chExt cx="6248443" cy="3425320"/>
          </a:xfrm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010D07C7-A338-CA94-DBD1-369EBBC4BC55}"/>
                </a:ext>
              </a:extLst>
            </p:cNvPr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1D42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1A640EC0-80FD-815D-E460-0E242532A307}"/>
                </a:ext>
              </a:extLst>
            </p:cNvPr>
            <p:cNvSpPr/>
            <p:nvPr/>
          </p:nvSpPr>
          <p:spPr>
            <a:xfrm rot="5283836">
              <a:off x="1230183" y="-1388191"/>
              <a:ext cx="3423364" cy="6201702"/>
            </a:xfrm>
            <a:custGeom>
              <a:avLst/>
              <a:gdLst/>
              <a:ahLst/>
              <a:cxnLst/>
              <a:rect l="l" t="t" r="r" b="b"/>
              <a:pathLst>
                <a:path w="3423364" h="6201702">
                  <a:moveTo>
                    <a:pt x="3423364" y="6201702"/>
                  </a:moveTo>
                  <a:lnTo>
                    <a:pt x="0" y="6085980"/>
                  </a:lnTo>
                  <a:lnTo>
                    <a:pt x="205726" y="0"/>
                  </a:lnTo>
                  <a:cubicBezTo>
                    <a:pt x="1278272" y="2067234"/>
                    <a:pt x="2350818" y="4134468"/>
                    <a:pt x="3423364" y="6201702"/>
                  </a:cubicBezTo>
                  <a:close/>
                </a:path>
              </a:pathLst>
            </a:custGeom>
            <a:blipFill>
              <a:blip r:embed="rId3"/>
              <a:stretch>
                <a:fillRect l="-60945" r="-15755" b="-281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37E7324-C033-58D3-964D-D43A339F956E}"/>
              </a:ext>
            </a:extLst>
          </p:cNvPr>
          <p:cNvSpPr/>
          <p:nvPr/>
        </p:nvSpPr>
        <p:spPr>
          <a:xfrm>
            <a:off x="-17108" y="5056817"/>
            <a:ext cx="139950" cy="86683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108ABAC4-8D82-DC33-7F1C-3C54725C1B81}"/>
              </a:ext>
            </a:extLst>
          </p:cNvPr>
          <p:cNvSpPr/>
          <p:nvPr/>
        </p:nvSpPr>
        <p:spPr>
          <a:xfrm>
            <a:off x="1805262" y="858784"/>
            <a:ext cx="370817" cy="263216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BF5E2A44-CEDE-AB9D-6EF0-223D54479C62}"/>
              </a:ext>
            </a:extLst>
          </p:cNvPr>
          <p:cNvSpPr/>
          <p:nvPr/>
        </p:nvSpPr>
        <p:spPr>
          <a:xfrm>
            <a:off x="2110744" y="1992985"/>
            <a:ext cx="370817" cy="263216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CB71023A-278E-221F-E91B-FEAB5D5939B1}"/>
              </a:ext>
            </a:extLst>
          </p:cNvPr>
          <p:cNvSpPr/>
          <p:nvPr/>
        </p:nvSpPr>
        <p:spPr>
          <a:xfrm>
            <a:off x="2746374" y="3019087"/>
            <a:ext cx="370817" cy="263216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D9784-F1A0-8012-BAFA-0B8E5FBF9E79}"/>
              </a:ext>
            </a:extLst>
          </p:cNvPr>
          <p:cNvSpPr txBox="1"/>
          <p:nvPr/>
        </p:nvSpPr>
        <p:spPr>
          <a:xfrm>
            <a:off x="2915716" y="3371638"/>
            <a:ext cx="5713761" cy="9002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0D0D0D"/>
                </a:solidFill>
                <a:effectLst/>
                <a:latin typeface="Josefin Sans" pitchFamily="2" charset="77"/>
              </a:rPr>
              <a:t>What weighted criteria?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0D0D0D"/>
                </a:solidFill>
                <a:effectLst/>
                <a:latin typeface="Josefin Sans" pitchFamily="2" charset="77"/>
              </a:rPr>
              <a:t>How to estimate the financial viability of each location?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0D0D0D"/>
                </a:solidFill>
                <a:effectLst/>
                <a:latin typeface="Josefin Sans" pitchFamily="2" charset="77"/>
              </a:rPr>
              <a:t>How to grow the fanbase?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E0669-990E-CF65-4F74-04A097BDE0D7}"/>
              </a:ext>
            </a:extLst>
          </p:cNvPr>
          <p:cNvSpPr txBox="1"/>
          <p:nvPr/>
        </p:nvSpPr>
        <p:spPr>
          <a:xfrm>
            <a:off x="2116962" y="825072"/>
            <a:ext cx="635549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1D428A"/>
                </a:solidFill>
                <a:latin typeface="Fira Sans" panose="020B0503050000020004" pitchFamily="34" charset="0"/>
              </a:rPr>
              <a:t>The NBA is considering adding new teams to its league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64D4A-99B0-946A-F516-04E516E6BBD7}"/>
              </a:ext>
            </a:extLst>
          </p:cNvPr>
          <p:cNvSpPr txBox="1"/>
          <p:nvPr/>
        </p:nvSpPr>
        <p:spPr>
          <a:xfrm>
            <a:off x="2401665" y="1991765"/>
            <a:ext cx="670365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1D428A"/>
                </a:solidFill>
                <a:latin typeface="Helvetica"/>
              </a:rPr>
              <a:t> Challenge: Selecting the best cities</a:t>
            </a:r>
            <a:endParaRPr lang="en-US" b="1">
              <a:solidFill>
                <a:srgbClr val="1D428A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BE39F-B132-5693-C235-014A037B5BA1}"/>
              </a:ext>
            </a:extLst>
          </p:cNvPr>
          <p:cNvSpPr txBox="1"/>
          <p:nvPr/>
        </p:nvSpPr>
        <p:spPr>
          <a:xfrm>
            <a:off x="3117191" y="2972117"/>
            <a:ext cx="553732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i="0" u="none" strike="noStrike">
                <a:solidFill>
                  <a:srgbClr val="1D428A"/>
                </a:solidFill>
                <a:effectLst/>
                <a:highlight>
                  <a:srgbClr val="FFFFFF"/>
                </a:highlight>
                <a:latin typeface="Fira Sans" panose="020B0503050000020004" pitchFamily="34" charset="0"/>
              </a:rPr>
              <a:t>Key Questions:</a:t>
            </a:r>
            <a:endParaRPr lang="en-US" b="1">
              <a:solidFill>
                <a:srgbClr val="1D428A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11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8"/>
          <p:cNvSpPr txBox="1">
            <a:spLocks noGrp="1"/>
          </p:cNvSpPr>
          <p:nvPr>
            <p:ph type="title"/>
          </p:nvPr>
        </p:nvSpPr>
        <p:spPr>
          <a:xfrm>
            <a:off x="49100" y="9851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Shortlisting Teams</a:t>
            </a:r>
            <a:endParaRPr lang="en-US"/>
          </a:p>
        </p:txBody>
      </p:sp>
      <p:graphicFrame>
        <p:nvGraphicFramePr>
          <p:cNvPr id="1170" name="Google Shape;1170;p28"/>
          <p:cNvGraphicFramePr/>
          <p:nvPr/>
        </p:nvGraphicFramePr>
        <p:xfrm>
          <a:off x="559370" y="2013020"/>
          <a:ext cx="8025259" cy="2101297"/>
        </p:xfrm>
        <a:graphic>
          <a:graphicData uri="http://schemas.openxmlformats.org/drawingml/2006/table">
            <a:tbl>
              <a:tblPr>
                <a:noFill/>
                <a:tableStyleId>{6149ABCF-6C63-4D1F-AEE5-BD9543405A8C}</a:tableStyleId>
              </a:tblPr>
              <a:tblGrid>
                <a:gridCol w="124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080">
                  <a:extLst>
                    <a:ext uri="{9D8B030D-6E8A-4147-A177-3AD203B41FA5}">
                      <a16:colId xmlns:a16="http://schemas.microsoft.com/office/drawing/2014/main" val="901949813"/>
                    </a:ext>
                  </a:extLst>
                </a:gridCol>
                <a:gridCol w="1168181">
                  <a:extLst>
                    <a:ext uri="{9D8B030D-6E8A-4147-A177-3AD203B41FA5}">
                      <a16:colId xmlns:a16="http://schemas.microsoft.com/office/drawing/2014/main" val="1292114660"/>
                    </a:ext>
                  </a:extLst>
                </a:gridCol>
                <a:gridCol w="1234745">
                  <a:extLst>
                    <a:ext uri="{9D8B030D-6E8A-4147-A177-3AD203B41FA5}">
                      <a16:colId xmlns:a16="http://schemas.microsoft.com/office/drawing/2014/main" val="2425507193"/>
                    </a:ext>
                  </a:extLst>
                </a:gridCol>
              </a:tblGrid>
              <a:tr h="1159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Population &gt; 932,759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Age Median &lt;40</a:t>
                      </a:r>
                      <a:endParaRPr lang="en-US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Household Income Median &gt;48,000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Rent Median &gt;1000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Poverty &lt;20</a:t>
                      </a:r>
                      <a:endParaRPr lang="en-US"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Race Multiple &gt;5 and White &lt;58.8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Culture &amp; Infrastructure+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Machine Learning Evaluation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1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26 Cities 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22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20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18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17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11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71" name="Google Shape;1171;p28"/>
          <p:cNvGrpSpPr/>
          <p:nvPr/>
        </p:nvGrpSpPr>
        <p:grpSpPr>
          <a:xfrm flipH="1">
            <a:off x="6319894" y="810696"/>
            <a:ext cx="1102865" cy="1202324"/>
            <a:chOff x="6094201" y="1327050"/>
            <a:chExt cx="2592601" cy="3403376"/>
          </a:xfrm>
        </p:grpSpPr>
        <p:sp>
          <p:nvSpPr>
            <p:cNvPr id="1172" name="Google Shape;1172;p28"/>
            <p:cNvSpPr/>
            <p:nvPr/>
          </p:nvSpPr>
          <p:spPr>
            <a:xfrm>
              <a:off x="6210479" y="2791941"/>
              <a:ext cx="430636" cy="430505"/>
            </a:xfrm>
            <a:custGeom>
              <a:avLst/>
              <a:gdLst/>
              <a:ahLst/>
              <a:cxnLst/>
              <a:rect l="l" t="t" r="r" b="b"/>
              <a:pathLst>
                <a:path w="2948" h="2947" extrusionOk="0">
                  <a:moveTo>
                    <a:pt x="2947" y="1472"/>
                  </a:moveTo>
                  <a:cubicBezTo>
                    <a:pt x="2947" y="1835"/>
                    <a:pt x="2813" y="2172"/>
                    <a:pt x="2597" y="2428"/>
                  </a:cubicBezTo>
                  <a:cubicBezTo>
                    <a:pt x="2584" y="2441"/>
                    <a:pt x="2571" y="2458"/>
                    <a:pt x="2558" y="2471"/>
                  </a:cubicBezTo>
                  <a:cubicBezTo>
                    <a:pt x="2329" y="2722"/>
                    <a:pt x="2013" y="2891"/>
                    <a:pt x="1658" y="2934"/>
                  </a:cubicBezTo>
                  <a:cubicBezTo>
                    <a:pt x="1636" y="2938"/>
                    <a:pt x="1615" y="2938"/>
                    <a:pt x="1593" y="2938"/>
                  </a:cubicBezTo>
                  <a:lnTo>
                    <a:pt x="1593" y="2938"/>
                  </a:lnTo>
                  <a:cubicBezTo>
                    <a:pt x="1554" y="2943"/>
                    <a:pt x="1515" y="2947"/>
                    <a:pt x="1476" y="2947"/>
                  </a:cubicBezTo>
                  <a:cubicBezTo>
                    <a:pt x="966" y="2947"/>
                    <a:pt x="516" y="2687"/>
                    <a:pt x="252" y="2294"/>
                  </a:cubicBezTo>
                  <a:cubicBezTo>
                    <a:pt x="243" y="2276"/>
                    <a:pt x="230" y="2263"/>
                    <a:pt x="222" y="2246"/>
                  </a:cubicBezTo>
                  <a:cubicBezTo>
                    <a:pt x="83" y="2021"/>
                    <a:pt x="1" y="1757"/>
                    <a:pt x="1" y="1472"/>
                  </a:cubicBezTo>
                  <a:cubicBezTo>
                    <a:pt x="1" y="1407"/>
                    <a:pt x="5" y="1346"/>
                    <a:pt x="14" y="1286"/>
                  </a:cubicBezTo>
                  <a:cubicBezTo>
                    <a:pt x="18" y="1264"/>
                    <a:pt x="18" y="1242"/>
                    <a:pt x="23" y="1221"/>
                  </a:cubicBezTo>
                  <a:cubicBezTo>
                    <a:pt x="66" y="965"/>
                    <a:pt x="174" y="736"/>
                    <a:pt x="334" y="546"/>
                  </a:cubicBezTo>
                  <a:cubicBezTo>
                    <a:pt x="343" y="528"/>
                    <a:pt x="356" y="515"/>
                    <a:pt x="369" y="502"/>
                  </a:cubicBezTo>
                  <a:cubicBezTo>
                    <a:pt x="637" y="195"/>
                    <a:pt x="1035" y="1"/>
                    <a:pt x="1476" y="1"/>
                  </a:cubicBezTo>
                  <a:cubicBezTo>
                    <a:pt x="1537" y="1"/>
                    <a:pt x="1597" y="5"/>
                    <a:pt x="1658" y="14"/>
                  </a:cubicBezTo>
                  <a:cubicBezTo>
                    <a:pt x="1680" y="14"/>
                    <a:pt x="1701" y="18"/>
                    <a:pt x="1723" y="22"/>
                  </a:cubicBezTo>
                  <a:lnTo>
                    <a:pt x="1723" y="22"/>
                  </a:lnTo>
                  <a:cubicBezTo>
                    <a:pt x="2008" y="70"/>
                    <a:pt x="2264" y="200"/>
                    <a:pt x="2467" y="386"/>
                  </a:cubicBezTo>
                  <a:cubicBezTo>
                    <a:pt x="2480" y="399"/>
                    <a:pt x="2497" y="412"/>
                    <a:pt x="2510" y="425"/>
                  </a:cubicBezTo>
                  <a:cubicBezTo>
                    <a:pt x="2709" y="619"/>
                    <a:pt x="2852" y="874"/>
                    <a:pt x="2913" y="1160"/>
                  </a:cubicBezTo>
                  <a:cubicBezTo>
                    <a:pt x="2917" y="1177"/>
                    <a:pt x="2921" y="1199"/>
                    <a:pt x="2926" y="1216"/>
                  </a:cubicBezTo>
                  <a:cubicBezTo>
                    <a:pt x="2939" y="1298"/>
                    <a:pt x="2947" y="1385"/>
                    <a:pt x="29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6212378" y="2793840"/>
              <a:ext cx="425524" cy="427437"/>
            </a:xfrm>
            <a:custGeom>
              <a:avLst/>
              <a:gdLst/>
              <a:ahLst/>
              <a:cxnLst/>
              <a:rect l="l" t="t" r="r" b="b"/>
              <a:pathLst>
                <a:path w="2913" h="2926" extrusionOk="0">
                  <a:moveTo>
                    <a:pt x="2073" y="1865"/>
                  </a:moveTo>
                  <a:cubicBezTo>
                    <a:pt x="2013" y="1748"/>
                    <a:pt x="1969" y="1619"/>
                    <a:pt x="1952" y="1489"/>
                  </a:cubicBezTo>
                  <a:cubicBezTo>
                    <a:pt x="2073" y="1467"/>
                    <a:pt x="2199" y="1441"/>
                    <a:pt x="2320" y="1411"/>
                  </a:cubicBezTo>
                  <a:cubicBezTo>
                    <a:pt x="2523" y="1359"/>
                    <a:pt x="2722" y="1290"/>
                    <a:pt x="2913" y="1203"/>
                  </a:cubicBezTo>
                  <a:cubicBezTo>
                    <a:pt x="2908" y="1186"/>
                    <a:pt x="2904" y="1164"/>
                    <a:pt x="2900" y="1147"/>
                  </a:cubicBezTo>
                  <a:cubicBezTo>
                    <a:pt x="2597" y="1281"/>
                    <a:pt x="2272" y="1376"/>
                    <a:pt x="1944" y="1433"/>
                  </a:cubicBezTo>
                  <a:cubicBezTo>
                    <a:pt x="1939" y="1389"/>
                    <a:pt x="1939" y="1350"/>
                    <a:pt x="1939" y="1307"/>
                  </a:cubicBezTo>
                  <a:cubicBezTo>
                    <a:pt x="1948" y="1108"/>
                    <a:pt x="2030" y="922"/>
                    <a:pt x="2147" y="758"/>
                  </a:cubicBezTo>
                  <a:cubicBezTo>
                    <a:pt x="2246" y="628"/>
                    <a:pt x="2368" y="515"/>
                    <a:pt x="2497" y="412"/>
                  </a:cubicBezTo>
                  <a:cubicBezTo>
                    <a:pt x="2484" y="399"/>
                    <a:pt x="2471" y="386"/>
                    <a:pt x="2454" y="373"/>
                  </a:cubicBezTo>
                  <a:cubicBezTo>
                    <a:pt x="2186" y="593"/>
                    <a:pt x="1944" y="857"/>
                    <a:pt x="1892" y="1216"/>
                  </a:cubicBezTo>
                  <a:cubicBezTo>
                    <a:pt x="1883" y="1294"/>
                    <a:pt x="1883" y="1368"/>
                    <a:pt x="1887" y="1441"/>
                  </a:cubicBezTo>
                  <a:cubicBezTo>
                    <a:pt x="1835" y="1450"/>
                    <a:pt x="1783" y="1454"/>
                    <a:pt x="1732" y="1463"/>
                  </a:cubicBezTo>
                  <a:cubicBezTo>
                    <a:pt x="1558" y="1480"/>
                    <a:pt x="1385" y="1489"/>
                    <a:pt x="1212" y="1484"/>
                  </a:cubicBezTo>
                  <a:cubicBezTo>
                    <a:pt x="1217" y="1143"/>
                    <a:pt x="1295" y="801"/>
                    <a:pt x="1433" y="489"/>
                  </a:cubicBezTo>
                  <a:cubicBezTo>
                    <a:pt x="1507" y="316"/>
                    <a:pt x="1602" y="156"/>
                    <a:pt x="1710" y="9"/>
                  </a:cubicBezTo>
                  <a:cubicBezTo>
                    <a:pt x="1688" y="5"/>
                    <a:pt x="1667" y="1"/>
                    <a:pt x="1645" y="1"/>
                  </a:cubicBezTo>
                  <a:cubicBezTo>
                    <a:pt x="1416" y="316"/>
                    <a:pt x="1260" y="688"/>
                    <a:pt x="1195" y="1078"/>
                  </a:cubicBezTo>
                  <a:cubicBezTo>
                    <a:pt x="1173" y="1212"/>
                    <a:pt x="1160" y="1346"/>
                    <a:pt x="1156" y="1484"/>
                  </a:cubicBezTo>
                  <a:cubicBezTo>
                    <a:pt x="1009" y="1480"/>
                    <a:pt x="862" y="1467"/>
                    <a:pt x="719" y="1441"/>
                  </a:cubicBezTo>
                  <a:cubicBezTo>
                    <a:pt x="728" y="1151"/>
                    <a:pt x="624" y="861"/>
                    <a:pt x="460" y="624"/>
                  </a:cubicBezTo>
                  <a:cubicBezTo>
                    <a:pt x="425" y="576"/>
                    <a:pt x="390" y="533"/>
                    <a:pt x="356" y="489"/>
                  </a:cubicBezTo>
                  <a:cubicBezTo>
                    <a:pt x="343" y="502"/>
                    <a:pt x="330" y="515"/>
                    <a:pt x="321" y="533"/>
                  </a:cubicBezTo>
                  <a:cubicBezTo>
                    <a:pt x="455" y="697"/>
                    <a:pt x="563" y="883"/>
                    <a:pt x="620" y="1091"/>
                  </a:cubicBezTo>
                  <a:cubicBezTo>
                    <a:pt x="650" y="1203"/>
                    <a:pt x="667" y="1320"/>
                    <a:pt x="663" y="1433"/>
                  </a:cubicBezTo>
                  <a:cubicBezTo>
                    <a:pt x="572" y="1420"/>
                    <a:pt x="486" y="1402"/>
                    <a:pt x="399" y="1381"/>
                  </a:cubicBezTo>
                  <a:cubicBezTo>
                    <a:pt x="265" y="1346"/>
                    <a:pt x="122" y="1294"/>
                    <a:pt x="10" y="1208"/>
                  </a:cubicBezTo>
                  <a:cubicBezTo>
                    <a:pt x="5" y="1229"/>
                    <a:pt x="5" y="1251"/>
                    <a:pt x="1" y="1273"/>
                  </a:cubicBezTo>
                  <a:cubicBezTo>
                    <a:pt x="83" y="1329"/>
                    <a:pt x="178" y="1372"/>
                    <a:pt x="274" y="1402"/>
                  </a:cubicBezTo>
                  <a:cubicBezTo>
                    <a:pt x="399" y="1441"/>
                    <a:pt x="529" y="1472"/>
                    <a:pt x="659" y="1489"/>
                  </a:cubicBezTo>
                  <a:cubicBezTo>
                    <a:pt x="654" y="1549"/>
                    <a:pt x="646" y="1610"/>
                    <a:pt x="628" y="1666"/>
                  </a:cubicBezTo>
                  <a:cubicBezTo>
                    <a:pt x="576" y="1861"/>
                    <a:pt x="460" y="2025"/>
                    <a:pt x="308" y="2155"/>
                  </a:cubicBezTo>
                  <a:cubicBezTo>
                    <a:pt x="278" y="2185"/>
                    <a:pt x="243" y="2207"/>
                    <a:pt x="209" y="2233"/>
                  </a:cubicBezTo>
                  <a:cubicBezTo>
                    <a:pt x="217" y="2250"/>
                    <a:pt x="230" y="2263"/>
                    <a:pt x="239" y="2281"/>
                  </a:cubicBezTo>
                  <a:cubicBezTo>
                    <a:pt x="421" y="2146"/>
                    <a:pt x="572" y="1986"/>
                    <a:pt x="654" y="1766"/>
                  </a:cubicBezTo>
                  <a:cubicBezTo>
                    <a:pt x="689" y="1679"/>
                    <a:pt x="706" y="1588"/>
                    <a:pt x="715" y="1497"/>
                  </a:cubicBezTo>
                  <a:cubicBezTo>
                    <a:pt x="788" y="1510"/>
                    <a:pt x="862" y="1515"/>
                    <a:pt x="931" y="1523"/>
                  </a:cubicBezTo>
                  <a:cubicBezTo>
                    <a:pt x="1009" y="1532"/>
                    <a:pt x="1083" y="1536"/>
                    <a:pt x="1156" y="1536"/>
                  </a:cubicBezTo>
                  <a:cubicBezTo>
                    <a:pt x="1160" y="1874"/>
                    <a:pt x="1230" y="2207"/>
                    <a:pt x="1364" y="2519"/>
                  </a:cubicBezTo>
                  <a:cubicBezTo>
                    <a:pt x="1424" y="2661"/>
                    <a:pt x="1498" y="2795"/>
                    <a:pt x="1580" y="2925"/>
                  </a:cubicBezTo>
                  <a:lnTo>
                    <a:pt x="1580" y="2925"/>
                  </a:lnTo>
                  <a:cubicBezTo>
                    <a:pt x="1602" y="2925"/>
                    <a:pt x="1623" y="2925"/>
                    <a:pt x="1645" y="2921"/>
                  </a:cubicBezTo>
                  <a:cubicBezTo>
                    <a:pt x="1437" y="2609"/>
                    <a:pt x="1299" y="2259"/>
                    <a:pt x="1243" y="1891"/>
                  </a:cubicBezTo>
                  <a:cubicBezTo>
                    <a:pt x="1225" y="1774"/>
                    <a:pt x="1212" y="1658"/>
                    <a:pt x="1212" y="1541"/>
                  </a:cubicBezTo>
                  <a:cubicBezTo>
                    <a:pt x="1442" y="1545"/>
                    <a:pt x="1671" y="1532"/>
                    <a:pt x="1896" y="1497"/>
                  </a:cubicBezTo>
                  <a:cubicBezTo>
                    <a:pt x="1939" y="1800"/>
                    <a:pt x="2108" y="2082"/>
                    <a:pt x="2333" y="2289"/>
                  </a:cubicBezTo>
                  <a:cubicBezTo>
                    <a:pt x="2402" y="2350"/>
                    <a:pt x="2471" y="2406"/>
                    <a:pt x="2545" y="2458"/>
                  </a:cubicBezTo>
                  <a:cubicBezTo>
                    <a:pt x="2558" y="2445"/>
                    <a:pt x="2571" y="2428"/>
                    <a:pt x="2584" y="2415"/>
                  </a:cubicBezTo>
                  <a:cubicBezTo>
                    <a:pt x="2376" y="2272"/>
                    <a:pt x="2194" y="2095"/>
                    <a:pt x="2073" y="1865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6777410" y="2977754"/>
              <a:ext cx="738276" cy="1636416"/>
            </a:xfrm>
            <a:custGeom>
              <a:avLst/>
              <a:gdLst/>
              <a:ahLst/>
              <a:cxnLst/>
              <a:rect l="l" t="t" r="r" b="b"/>
              <a:pathLst>
                <a:path w="5054" h="11202" extrusionOk="0">
                  <a:moveTo>
                    <a:pt x="5054" y="983"/>
                  </a:moveTo>
                  <a:lnTo>
                    <a:pt x="4115" y="2389"/>
                  </a:lnTo>
                  <a:cubicBezTo>
                    <a:pt x="3267" y="3483"/>
                    <a:pt x="2376" y="4686"/>
                    <a:pt x="1545" y="5824"/>
                  </a:cubicBezTo>
                  <a:lnTo>
                    <a:pt x="1316" y="9397"/>
                  </a:lnTo>
                  <a:lnTo>
                    <a:pt x="1216" y="10959"/>
                  </a:lnTo>
                  <a:cubicBezTo>
                    <a:pt x="1216" y="10959"/>
                    <a:pt x="749" y="11202"/>
                    <a:pt x="381" y="10968"/>
                  </a:cubicBezTo>
                  <a:lnTo>
                    <a:pt x="265" y="9354"/>
                  </a:lnTo>
                  <a:lnTo>
                    <a:pt x="44" y="6218"/>
                  </a:lnTo>
                  <a:cubicBezTo>
                    <a:pt x="1" y="5616"/>
                    <a:pt x="144" y="5015"/>
                    <a:pt x="455" y="4496"/>
                  </a:cubicBezTo>
                  <a:cubicBezTo>
                    <a:pt x="2203" y="1593"/>
                    <a:pt x="3427" y="1"/>
                    <a:pt x="3427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6592329" y="4578646"/>
              <a:ext cx="375419" cy="151780"/>
            </a:xfrm>
            <a:custGeom>
              <a:avLst/>
              <a:gdLst/>
              <a:ahLst/>
              <a:cxnLst/>
              <a:rect l="l" t="t" r="r" b="b"/>
              <a:pathLst>
                <a:path w="2570" h="1039" extrusionOk="0">
                  <a:moveTo>
                    <a:pt x="2566" y="705"/>
                  </a:moveTo>
                  <a:cubicBezTo>
                    <a:pt x="2566" y="814"/>
                    <a:pt x="2557" y="883"/>
                    <a:pt x="2557" y="883"/>
                  </a:cubicBezTo>
                  <a:cubicBezTo>
                    <a:pt x="2557" y="883"/>
                    <a:pt x="1350" y="1039"/>
                    <a:pt x="0" y="879"/>
                  </a:cubicBezTo>
                  <a:cubicBezTo>
                    <a:pt x="0" y="809"/>
                    <a:pt x="13" y="749"/>
                    <a:pt x="43" y="701"/>
                  </a:cubicBezTo>
                  <a:cubicBezTo>
                    <a:pt x="242" y="342"/>
                    <a:pt x="1103" y="398"/>
                    <a:pt x="1648" y="9"/>
                  </a:cubicBezTo>
                  <a:lnTo>
                    <a:pt x="2488" y="0"/>
                  </a:lnTo>
                  <a:cubicBezTo>
                    <a:pt x="2566" y="234"/>
                    <a:pt x="2570" y="519"/>
                    <a:pt x="2566" y="705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6592329" y="4681048"/>
              <a:ext cx="374835" cy="49376"/>
            </a:xfrm>
            <a:custGeom>
              <a:avLst/>
              <a:gdLst/>
              <a:ahLst/>
              <a:cxnLst/>
              <a:rect l="l" t="t" r="r" b="b"/>
              <a:pathLst>
                <a:path w="2566" h="338" extrusionOk="0">
                  <a:moveTo>
                    <a:pt x="2566" y="4"/>
                  </a:moveTo>
                  <a:cubicBezTo>
                    <a:pt x="2566" y="113"/>
                    <a:pt x="2557" y="182"/>
                    <a:pt x="2557" y="182"/>
                  </a:cubicBezTo>
                  <a:cubicBezTo>
                    <a:pt x="2557" y="182"/>
                    <a:pt x="1350" y="338"/>
                    <a:pt x="0" y="178"/>
                  </a:cubicBezTo>
                  <a:cubicBezTo>
                    <a:pt x="0" y="108"/>
                    <a:pt x="13" y="48"/>
                    <a:pt x="43" y="0"/>
                  </a:cubicBezTo>
                  <a:cubicBezTo>
                    <a:pt x="878" y="87"/>
                    <a:pt x="1726" y="87"/>
                    <a:pt x="2566" y="4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6737677" y="4624807"/>
              <a:ext cx="22204" cy="21620"/>
            </a:xfrm>
            <a:custGeom>
              <a:avLst/>
              <a:gdLst/>
              <a:ahLst/>
              <a:cxnLst/>
              <a:rect l="l" t="t" r="r" b="b"/>
              <a:pathLst>
                <a:path w="152" h="148" extrusionOk="0">
                  <a:moveTo>
                    <a:pt x="139" y="87"/>
                  </a:moveTo>
                  <a:cubicBezTo>
                    <a:pt x="113" y="61"/>
                    <a:pt x="87" y="35"/>
                    <a:pt x="61" y="13"/>
                  </a:cubicBezTo>
                  <a:cubicBezTo>
                    <a:pt x="56" y="4"/>
                    <a:pt x="48" y="0"/>
                    <a:pt x="35" y="0"/>
                  </a:cubicBezTo>
                  <a:cubicBezTo>
                    <a:pt x="26" y="0"/>
                    <a:pt x="18" y="4"/>
                    <a:pt x="13" y="13"/>
                  </a:cubicBezTo>
                  <a:cubicBezTo>
                    <a:pt x="5" y="17"/>
                    <a:pt x="0" y="26"/>
                    <a:pt x="0" y="39"/>
                  </a:cubicBezTo>
                  <a:cubicBezTo>
                    <a:pt x="0" y="48"/>
                    <a:pt x="5" y="56"/>
                    <a:pt x="13" y="65"/>
                  </a:cubicBezTo>
                  <a:cubicBezTo>
                    <a:pt x="35" y="87"/>
                    <a:pt x="61" y="113"/>
                    <a:pt x="87" y="134"/>
                  </a:cubicBezTo>
                  <a:cubicBezTo>
                    <a:pt x="95" y="143"/>
                    <a:pt x="104" y="147"/>
                    <a:pt x="113" y="147"/>
                  </a:cubicBezTo>
                  <a:cubicBezTo>
                    <a:pt x="121" y="147"/>
                    <a:pt x="134" y="143"/>
                    <a:pt x="139" y="134"/>
                  </a:cubicBezTo>
                  <a:cubicBezTo>
                    <a:pt x="147" y="130"/>
                    <a:pt x="152" y="121"/>
                    <a:pt x="147" y="108"/>
                  </a:cubicBezTo>
                  <a:cubicBezTo>
                    <a:pt x="147" y="100"/>
                    <a:pt x="147" y="91"/>
                    <a:pt x="139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6760319" y="4616480"/>
              <a:ext cx="26148" cy="22935"/>
            </a:xfrm>
            <a:custGeom>
              <a:avLst/>
              <a:gdLst/>
              <a:ahLst/>
              <a:cxnLst/>
              <a:rect l="l" t="t" r="r" b="b"/>
              <a:pathLst>
                <a:path w="179" h="157" extrusionOk="0">
                  <a:moveTo>
                    <a:pt x="165" y="92"/>
                  </a:moveTo>
                  <a:cubicBezTo>
                    <a:pt x="131" y="66"/>
                    <a:pt x="96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lnTo>
                    <a:pt x="113" y="144"/>
                  </a:lnTo>
                  <a:cubicBezTo>
                    <a:pt x="122" y="152"/>
                    <a:pt x="131" y="157"/>
                    <a:pt x="139" y="157"/>
                  </a:cubicBezTo>
                  <a:cubicBezTo>
                    <a:pt x="148" y="157"/>
                    <a:pt x="161" y="152"/>
                    <a:pt x="165" y="144"/>
                  </a:cubicBezTo>
                  <a:cubicBezTo>
                    <a:pt x="174" y="139"/>
                    <a:pt x="178" y="126"/>
                    <a:pt x="178" y="118"/>
                  </a:cubicBezTo>
                  <a:cubicBezTo>
                    <a:pt x="174" y="109"/>
                    <a:pt x="174" y="100"/>
                    <a:pt x="165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6787490" y="4608300"/>
              <a:ext cx="24833" cy="2293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57" y="91"/>
                  </a:moveTo>
                  <a:cubicBezTo>
                    <a:pt x="126" y="65"/>
                    <a:pt x="92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cubicBezTo>
                    <a:pt x="44" y="87"/>
                    <a:pt x="75" y="117"/>
                    <a:pt x="105" y="143"/>
                  </a:cubicBezTo>
                  <a:cubicBezTo>
                    <a:pt x="113" y="152"/>
                    <a:pt x="122" y="156"/>
                    <a:pt x="131" y="156"/>
                  </a:cubicBezTo>
                  <a:cubicBezTo>
                    <a:pt x="139" y="156"/>
                    <a:pt x="152" y="152"/>
                    <a:pt x="157" y="143"/>
                  </a:cubicBezTo>
                  <a:cubicBezTo>
                    <a:pt x="161" y="135"/>
                    <a:pt x="170" y="126"/>
                    <a:pt x="165" y="117"/>
                  </a:cubicBezTo>
                  <a:cubicBezTo>
                    <a:pt x="165" y="109"/>
                    <a:pt x="165" y="100"/>
                    <a:pt x="157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6810278" y="4598220"/>
              <a:ext cx="25417" cy="22935"/>
            </a:xfrm>
            <a:custGeom>
              <a:avLst/>
              <a:gdLst/>
              <a:ahLst/>
              <a:cxnLst/>
              <a:rect l="l" t="t" r="r" b="b"/>
              <a:pathLst>
                <a:path w="174" h="157" extrusionOk="0">
                  <a:moveTo>
                    <a:pt x="161" y="96"/>
                  </a:moveTo>
                  <a:cubicBezTo>
                    <a:pt x="131" y="65"/>
                    <a:pt x="96" y="39"/>
                    <a:pt x="66" y="9"/>
                  </a:cubicBezTo>
                  <a:cubicBezTo>
                    <a:pt x="61" y="0"/>
                    <a:pt x="48" y="0"/>
                    <a:pt x="40" y="0"/>
                  </a:cubicBezTo>
                  <a:cubicBezTo>
                    <a:pt x="31" y="0"/>
                    <a:pt x="22" y="0"/>
                    <a:pt x="14" y="9"/>
                  </a:cubicBezTo>
                  <a:cubicBezTo>
                    <a:pt x="1" y="22"/>
                    <a:pt x="1" y="48"/>
                    <a:pt x="14" y="61"/>
                  </a:cubicBezTo>
                  <a:cubicBezTo>
                    <a:pt x="48" y="91"/>
                    <a:pt x="79" y="117"/>
                    <a:pt x="109" y="147"/>
                  </a:cubicBezTo>
                  <a:cubicBezTo>
                    <a:pt x="118" y="156"/>
                    <a:pt x="126" y="156"/>
                    <a:pt x="135" y="156"/>
                  </a:cubicBezTo>
                  <a:cubicBezTo>
                    <a:pt x="144" y="156"/>
                    <a:pt x="152" y="156"/>
                    <a:pt x="161" y="147"/>
                  </a:cubicBezTo>
                  <a:cubicBezTo>
                    <a:pt x="174" y="134"/>
                    <a:pt x="174" y="109"/>
                    <a:pt x="16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6815975" y="4344187"/>
              <a:ext cx="153674" cy="269960"/>
            </a:xfrm>
            <a:custGeom>
              <a:avLst/>
              <a:gdLst/>
              <a:ahLst/>
              <a:cxnLst/>
              <a:rect l="l" t="t" r="r" b="b"/>
              <a:pathLst>
                <a:path w="1052" h="1848" extrusionOk="0">
                  <a:moveTo>
                    <a:pt x="1052" y="43"/>
                  </a:moveTo>
                  <a:lnTo>
                    <a:pt x="952" y="1605"/>
                  </a:lnTo>
                  <a:cubicBezTo>
                    <a:pt x="952" y="1605"/>
                    <a:pt x="485" y="1848"/>
                    <a:pt x="117" y="1614"/>
                  </a:cubicBezTo>
                  <a:lnTo>
                    <a:pt x="1" y="0"/>
                  </a:lnTo>
                  <a:cubicBezTo>
                    <a:pt x="351" y="17"/>
                    <a:pt x="702" y="30"/>
                    <a:pt x="1052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7552942" y="2992362"/>
              <a:ext cx="1022104" cy="1422697"/>
            </a:xfrm>
            <a:custGeom>
              <a:avLst/>
              <a:gdLst/>
              <a:ahLst/>
              <a:cxnLst/>
              <a:rect l="l" t="t" r="r" b="b"/>
              <a:pathLst>
                <a:path w="6997" h="9739" extrusionOk="0">
                  <a:moveTo>
                    <a:pt x="6996" y="9047"/>
                  </a:moveTo>
                  <a:cubicBezTo>
                    <a:pt x="6996" y="9047"/>
                    <a:pt x="6927" y="9570"/>
                    <a:pt x="6529" y="9739"/>
                  </a:cubicBezTo>
                  <a:lnTo>
                    <a:pt x="5105" y="8878"/>
                  </a:lnTo>
                  <a:lnTo>
                    <a:pt x="2103" y="7069"/>
                  </a:lnTo>
                  <a:cubicBezTo>
                    <a:pt x="1701" y="6827"/>
                    <a:pt x="1406" y="6438"/>
                    <a:pt x="1277" y="5983"/>
                  </a:cubicBezTo>
                  <a:cubicBezTo>
                    <a:pt x="316" y="2609"/>
                    <a:pt x="0" y="493"/>
                    <a:pt x="0" y="493"/>
                  </a:cubicBezTo>
                  <a:lnTo>
                    <a:pt x="1744" y="0"/>
                  </a:lnTo>
                  <a:lnTo>
                    <a:pt x="2211" y="1622"/>
                  </a:lnTo>
                  <a:cubicBezTo>
                    <a:pt x="2436" y="2990"/>
                    <a:pt x="2704" y="4465"/>
                    <a:pt x="2968" y="5845"/>
                  </a:cubicBezTo>
                  <a:lnTo>
                    <a:pt x="5698" y="8017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8429413" y="4313218"/>
              <a:ext cx="257389" cy="371780"/>
            </a:xfrm>
            <a:custGeom>
              <a:avLst/>
              <a:gdLst/>
              <a:ahLst/>
              <a:cxnLst/>
              <a:rect l="l" t="t" r="r" b="b"/>
              <a:pathLst>
                <a:path w="1762" h="2545" extrusionOk="0">
                  <a:moveTo>
                    <a:pt x="1619" y="338"/>
                  </a:moveTo>
                  <a:cubicBezTo>
                    <a:pt x="1710" y="403"/>
                    <a:pt x="1762" y="450"/>
                    <a:pt x="1762" y="450"/>
                  </a:cubicBezTo>
                  <a:cubicBezTo>
                    <a:pt x="1762" y="450"/>
                    <a:pt x="1204" y="1527"/>
                    <a:pt x="299" y="2544"/>
                  </a:cubicBezTo>
                  <a:cubicBezTo>
                    <a:pt x="243" y="2505"/>
                    <a:pt x="204" y="2462"/>
                    <a:pt x="178" y="2410"/>
                  </a:cubicBezTo>
                  <a:cubicBezTo>
                    <a:pt x="1" y="2038"/>
                    <a:pt x="537" y="1363"/>
                    <a:pt x="529" y="697"/>
                  </a:cubicBezTo>
                  <a:lnTo>
                    <a:pt x="1000" y="0"/>
                  </a:lnTo>
                  <a:cubicBezTo>
                    <a:pt x="1234" y="69"/>
                    <a:pt x="1476" y="229"/>
                    <a:pt x="1619" y="338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8455415" y="4362447"/>
              <a:ext cx="231387" cy="322550"/>
            </a:xfrm>
            <a:custGeom>
              <a:avLst/>
              <a:gdLst/>
              <a:ahLst/>
              <a:cxnLst/>
              <a:rect l="l" t="t" r="r" b="b"/>
              <a:pathLst>
                <a:path w="1584" h="2208" extrusionOk="0">
                  <a:moveTo>
                    <a:pt x="1441" y="1"/>
                  </a:moveTo>
                  <a:cubicBezTo>
                    <a:pt x="1532" y="66"/>
                    <a:pt x="1584" y="113"/>
                    <a:pt x="1584" y="113"/>
                  </a:cubicBezTo>
                  <a:cubicBezTo>
                    <a:pt x="1584" y="113"/>
                    <a:pt x="1026" y="1190"/>
                    <a:pt x="121" y="2207"/>
                  </a:cubicBezTo>
                  <a:cubicBezTo>
                    <a:pt x="65" y="2168"/>
                    <a:pt x="26" y="2125"/>
                    <a:pt x="0" y="2073"/>
                  </a:cubicBezTo>
                  <a:cubicBezTo>
                    <a:pt x="550" y="1433"/>
                    <a:pt x="1034" y="736"/>
                    <a:pt x="1441" y="1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8490766" y="4508527"/>
              <a:ext cx="26002" cy="14608"/>
            </a:xfrm>
            <a:custGeom>
              <a:avLst/>
              <a:gdLst/>
              <a:ahLst/>
              <a:cxnLst/>
              <a:rect l="l" t="t" r="r" b="b"/>
              <a:pathLst>
                <a:path w="178" h="100" extrusionOk="0">
                  <a:moveTo>
                    <a:pt x="135" y="4"/>
                  </a:moveTo>
                  <a:cubicBezTo>
                    <a:pt x="100" y="9"/>
                    <a:pt x="66" y="17"/>
                    <a:pt x="31" y="26"/>
                  </a:cubicBezTo>
                  <a:cubicBezTo>
                    <a:pt x="22" y="26"/>
                    <a:pt x="14" y="30"/>
                    <a:pt x="9" y="39"/>
                  </a:cubicBezTo>
                  <a:cubicBezTo>
                    <a:pt x="5" y="48"/>
                    <a:pt x="1" y="56"/>
                    <a:pt x="5" y="65"/>
                  </a:cubicBezTo>
                  <a:cubicBezTo>
                    <a:pt x="5" y="78"/>
                    <a:pt x="9" y="87"/>
                    <a:pt x="18" y="91"/>
                  </a:cubicBezTo>
                  <a:cubicBezTo>
                    <a:pt x="27" y="95"/>
                    <a:pt x="35" y="100"/>
                    <a:pt x="44" y="95"/>
                  </a:cubicBezTo>
                  <a:cubicBezTo>
                    <a:pt x="79" y="91"/>
                    <a:pt x="113" y="82"/>
                    <a:pt x="148" y="74"/>
                  </a:cubicBezTo>
                  <a:cubicBezTo>
                    <a:pt x="156" y="74"/>
                    <a:pt x="165" y="69"/>
                    <a:pt x="174" y="61"/>
                  </a:cubicBezTo>
                  <a:cubicBezTo>
                    <a:pt x="178" y="52"/>
                    <a:pt x="178" y="43"/>
                    <a:pt x="178" y="35"/>
                  </a:cubicBezTo>
                  <a:cubicBezTo>
                    <a:pt x="174" y="22"/>
                    <a:pt x="169" y="13"/>
                    <a:pt x="161" y="9"/>
                  </a:cubicBezTo>
                  <a:cubicBezTo>
                    <a:pt x="156" y="4"/>
                    <a:pt x="143" y="0"/>
                    <a:pt x="13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8497048" y="4482525"/>
              <a:ext cx="29215" cy="17238"/>
            </a:xfrm>
            <a:custGeom>
              <a:avLst/>
              <a:gdLst/>
              <a:ahLst/>
              <a:cxnLst/>
              <a:rect l="l" t="t" r="r" b="b"/>
              <a:pathLst>
                <a:path w="200" h="118" extrusionOk="0">
                  <a:moveTo>
                    <a:pt x="157" y="5"/>
                  </a:moveTo>
                  <a:lnTo>
                    <a:pt x="31" y="44"/>
                  </a:lnTo>
                  <a:cubicBezTo>
                    <a:pt x="23" y="44"/>
                    <a:pt x="14" y="48"/>
                    <a:pt x="5" y="57"/>
                  </a:cubicBezTo>
                  <a:cubicBezTo>
                    <a:pt x="1" y="66"/>
                    <a:pt x="1" y="74"/>
                    <a:pt x="1" y="83"/>
                  </a:cubicBezTo>
                  <a:cubicBezTo>
                    <a:pt x="5" y="96"/>
                    <a:pt x="10" y="104"/>
                    <a:pt x="14" y="109"/>
                  </a:cubicBezTo>
                  <a:cubicBezTo>
                    <a:pt x="23" y="113"/>
                    <a:pt x="36" y="117"/>
                    <a:pt x="44" y="113"/>
                  </a:cubicBezTo>
                  <a:lnTo>
                    <a:pt x="170" y="74"/>
                  </a:lnTo>
                  <a:cubicBezTo>
                    <a:pt x="178" y="74"/>
                    <a:pt x="187" y="70"/>
                    <a:pt x="191" y="61"/>
                  </a:cubicBezTo>
                  <a:cubicBezTo>
                    <a:pt x="196" y="53"/>
                    <a:pt x="200" y="44"/>
                    <a:pt x="200" y="35"/>
                  </a:cubicBezTo>
                  <a:cubicBezTo>
                    <a:pt x="196" y="22"/>
                    <a:pt x="191" y="14"/>
                    <a:pt x="183" y="9"/>
                  </a:cubicBezTo>
                  <a:cubicBezTo>
                    <a:pt x="174" y="5"/>
                    <a:pt x="165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8505374" y="4456669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6" y="5"/>
                  </a:moveTo>
                  <a:cubicBezTo>
                    <a:pt x="113" y="13"/>
                    <a:pt x="74" y="26"/>
                    <a:pt x="35" y="35"/>
                  </a:cubicBezTo>
                  <a:cubicBezTo>
                    <a:pt x="22" y="39"/>
                    <a:pt x="13" y="44"/>
                    <a:pt x="9" y="48"/>
                  </a:cubicBezTo>
                  <a:cubicBezTo>
                    <a:pt x="4" y="57"/>
                    <a:pt x="0" y="69"/>
                    <a:pt x="4" y="78"/>
                  </a:cubicBezTo>
                  <a:cubicBezTo>
                    <a:pt x="4" y="87"/>
                    <a:pt x="9" y="95"/>
                    <a:pt x="17" y="100"/>
                  </a:cubicBezTo>
                  <a:cubicBezTo>
                    <a:pt x="26" y="104"/>
                    <a:pt x="35" y="108"/>
                    <a:pt x="48" y="104"/>
                  </a:cubicBezTo>
                  <a:cubicBezTo>
                    <a:pt x="87" y="95"/>
                    <a:pt x="126" y="87"/>
                    <a:pt x="169" y="74"/>
                  </a:cubicBezTo>
                  <a:cubicBezTo>
                    <a:pt x="178" y="74"/>
                    <a:pt x="186" y="69"/>
                    <a:pt x="191" y="61"/>
                  </a:cubicBezTo>
                  <a:cubicBezTo>
                    <a:pt x="195" y="52"/>
                    <a:pt x="199" y="44"/>
                    <a:pt x="195" y="35"/>
                  </a:cubicBezTo>
                  <a:cubicBezTo>
                    <a:pt x="195" y="22"/>
                    <a:pt x="191" y="13"/>
                    <a:pt x="182" y="9"/>
                  </a:cubicBezTo>
                  <a:cubicBezTo>
                    <a:pt x="173" y="5"/>
                    <a:pt x="165" y="0"/>
                    <a:pt x="15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8510341" y="4431981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7" y="5"/>
                  </a:moveTo>
                  <a:cubicBezTo>
                    <a:pt x="118" y="14"/>
                    <a:pt x="74" y="22"/>
                    <a:pt x="31" y="31"/>
                  </a:cubicBezTo>
                  <a:cubicBezTo>
                    <a:pt x="22" y="35"/>
                    <a:pt x="14" y="39"/>
                    <a:pt x="9" y="48"/>
                  </a:cubicBezTo>
                  <a:cubicBezTo>
                    <a:pt x="5" y="52"/>
                    <a:pt x="1" y="65"/>
                    <a:pt x="1" y="74"/>
                  </a:cubicBezTo>
                  <a:cubicBezTo>
                    <a:pt x="5" y="91"/>
                    <a:pt x="27" y="109"/>
                    <a:pt x="44" y="104"/>
                  </a:cubicBezTo>
                  <a:cubicBezTo>
                    <a:pt x="87" y="96"/>
                    <a:pt x="126" y="87"/>
                    <a:pt x="169" y="74"/>
                  </a:cubicBezTo>
                  <a:cubicBezTo>
                    <a:pt x="178" y="74"/>
                    <a:pt x="187" y="70"/>
                    <a:pt x="191" y="61"/>
                  </a:cubicBezTo>
                  <a:cubicBezTo>
                    <a:pt x="200" y="52"/>
                    <a:pt x="200" y="44"/>
                    <a:pt x="200" y="35"/>
                  </a:cubicBezTo>
                  <a:cubicBezTo>
                    <a:pt x="195" y="18"/>
                    <a:pt x="178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8298673" y="4163340"/>
              <a:ext cx="276379" cy="251700"/>
            </a:xfrm>
            <a:custGeom>
              <a:avLst/>
              <a:gdLst/>
              <a:ahLst/>
              <a:cxnLst/>
              <a:rect l="l" t="t" r="r" b="b"/>
              <a:pathLst>
                <a:path w="1892" h="1723" extrusionOk="0">
                  <a:moveTo>
                    <a:pt x="1891" y="1031"/>
                  </a:moveTo>
                  <a:cubicBezTo>
                    <a:pt x="1891" y="1031"/>
                    <a:pt x="1822" y="1554"/>
                    <a:pt x="1424" y="1723"/>
                  </a:cubicBezTo>
                  <a:lnTo>
                    <a:pt x="0" y="86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6912095" y="2897557"/>
              <a:ext cx="1091491" cy="812219"/>
            </a:xfrm>
            <a:custGeom>
              <a:avLst/>
              <a:gdLst/>
              <a:ahLst/>
              <a:cxnLst/>
              <a:rect l="l" t="t" r="r" b="b"/>
              <a:pathLst>
                <a:path w="7472" h="5560" extrusionOk="0">
                  <a:moveTo>
                    <a:pt x="7472" y="5088"/>
                  </a:moveTo>
                  <a:cubicBezTo>
                    <a:pt x="7385" y="5131"/>
                    <a:pt x="7299" y="5166"/>
                    <a:pt x="7212" y="5200"/>
                  </a:cubicBezTo>
                  <a:cubicBezTo>
                    <a:pt x="7100" y="5248"/>
                    <a:pt x="6983" y="5291"/>
                    <a:pt x="6866" y="5330"/>
                  </a:cubicBezTo>
                  <a:cubicBezTo>
                    <a:pt x="6797" y="5352"/>
                    <a:pt x="6732" y="5369"/>
                    <a:pt x="6663" y="5386"/>
                  </a:cubicBezTo>
                  <a:cubicBezTo>
                    <a:pt x="6546" y="5421"/>
                    <a:pt x="6429" y="5447"/>
                    <a:pt x="6313" y="5469"/>
                  </a:cubicBezTo>
                  <a:cubicBezTo>
                    <a:pt x="5906" y="5546"/>
                    <a:pt x="5486" y="5559"/>
                    <a:pt x="5075" y="5495"/>
                  </a:cubicBezTo>
                  <a:cubicBezTo>
                    <a:pt x="4876" y="4482"/>
                    <a:pt x="4448" y="3366"/>
                    <a:pt x="4249" y="2315"/>
                  </a:cubicBezTo>
                  <a:cubicBezTo>
                    <a:pt x="3535" y="3228"/>
                    <a:pt x="2778" y="4313"/>
                    <a:pt x="2060" y="5226"/>
                  </a:cubicBezTo>
                  <a:cubicBezTo>
                    <a:pt x="1207" y="5118"/>
                    <a:pt x="411" y="4577"/>
                    <a:pt x="0" y="3820"/>
                  </a:cubicBezTo>
                  <a:cubicBezTo>
                    <a:pt x="740" y="2821"/>
                    <a:pt x="1480" y="1817"/>
                    <a:pt x="2215" y="813"/>
                  </a:cubicBezTo>
                  <a:cubicBezTo>
                    <a:pt x="3124" y="558"/>
                    <a:pt x="4106" y="376"/>
                    <a:pt x="5062" y="199"/>
                  </a:cubicBezTo>
                  <a:cubicBezTo>
                    <a:pt x="5183" y="177"/>
                    <a:pt x="5304" y="156"/>
                    <a:pt x="5421" y="134"/>
                  </a:cubicBezTo>
                  <a:cubicBezTo>
                    <a:pt x="5486" y="126"/>
                    <a:pt x="5551" y="113"/>
                    <a:pt x="5616" y="100"/>
                  </a:cubicBezTo>
                  <a:cubicBezTo>
                    <a:pt x="5737" y="78"/>
                    <a:pt x="5858" y="56"/>
                    <a:pt x="5975" y="35"/>
                  </a:cubicBezTo>
                  <a:cubicBezTo>
                    <a:pt x="6040" y="22"/>
                    <a:pt x="6105" y="13"/>
                    <a:pt x="6170" y="0"/>
                  </a:cubicBezTo>
                  <a:cubicBezTo>
                    <a:pt x="6879" y="1739"/>
                    <a:pt x="7195" y="3288"/>
                    <a:pt x="7472" y="50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7651545" y="2917131"/>
              <a:ext cx="233870" cy="779350"/>
            </a:xfrm>
            <a:custGeom>
              <a:avLst/>
              <a:gdLst/>
              <a:ahLst/>
              <a:cxnLst/>
              <a:rect l="l" t="t" r="r" b="b"/>
              <a:pathLst>
                <a:path w="1601" h="5335" extrusionOk="0">
                  <a:moveTo>
                    <a:pt x="1601" y="5252"/>
                  </a:moveTo>
                  <a:cubicBezTo>
                    <a:pt x="1484" y="5287"/>
                    <a:pt x="1367" y="5313"/>
                    <a:pt x="1251" y="5335"/>
                  </a:cubicBezTo>
                  <a:cubicBezTo>
                    <a:pt x="1216" y="5045"/>
                    <a:pt x="1177" y="4755"/>
                    <a:pt x="1134" y="4465"/>
                  </a:cubicBezTo>
                  <a:cubicBezTo>
                    <a:pt x="900" y="2968"/>
                    <a:pt x="524" y="1493"/>
                    <a:pt x="0" y="65"/>
                  </a:cubicBezTo>
                  <a:cubicBezTo>
                    <a:pt x="121" y="43"/>
                    <a:pt x="242" y="22"/>
                    <a:pt x="359" y="0"/>
                  </a:cubicBezTo>
                  <a:cubicBezTo>
                    <a:pt x="493" y="368"/>
                    <a:pt x="619" y="736"/>
                    <a:pt x="731" y="1103"/>
                  </a:cubicBezTo>
                  <a:cubicBezTo>
                    <a:pt x="1147" y="2458"/>
                    <a:pt x="1437" y="3846"/>
                    <a:pt x="1601" y="5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7732326" y="2902523"/>
              <a:ext cx="233432" cy="773799"/>
            </a:xfrm>
            <a:custGeom>
              <a:avLst/>
              <a:gdLst/>
              <a:ahLst/>
              <a:cxnLst/>
              <a:rect l="l" t="t" r="r" b="b"/>
              <a:pathLst>
                <a:path w="1598" h="5297" extrusionOk="0">
                  <a:moveTo>
                    <a:pt x="1597" y="5166"/>
                  </a:moveTo>
                  <a:cubicBezTo>
                    <a:pt x="1485" y="5214"/>
                    <a:pt x="1368" y="5257"/>
                    <a:pt x="1251" y="5296"/>
                  </a:cubicBezTo>
                  <a:cubicBezTo>
                    <a:pt x="1221" y="5024"/>
                    <a:pt x="1182" y="4751"/>
                    <a:pt x="1143" y="4483"/>
                  </a:cubicBezTo>
                  <a:cubicBezTo>
                    <a:pt x="910" y="2977"/>
                    <a:pt x="524" y="1498"/>
                    <a:pt x="1" y="66"/>
                  </a:cubicBezTo>
                  <a:cubicBezTo>
                    <a:pt x="122" y="44"/>
                    <a:pt x="243" y="22"/>
                    <a:pt x="360" y="1"/>
                  </a:cubicBezTo>
                  <a:cubicBezTo>
                    <a:pt x="494" y="373"/>
                    <a:pt x="624" y="745"/>
                    <a:pt x="736" y="1121"/>
                  </a:cubicBezTo>
                  <a:cubicBezTo>
                    <a:pt x="1143" y="2441"/>
                    <a:pt x="1429" y="3799"/>
                    <a:pt x="1597" y="5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6846359" y="1327050"/>
              <a:ext cx="469639" cy="475352"/>
            </a:xfrm>
            <a:custGeom>
              <a:avLst/>
              <a:gdLst/>
              <a:ahLst/>
              <a:cxnLst/>
              <a:rect l="l" t="t" r="r" b="b"/>
              <a:pathLst>
                <a:path w="3215" h="3254" extrusionOk="0">
                  <a:moveTo>
                    <a:pt x="2977" y="632"/>
                  </a:moveTo>
                  <a:cubicBezTo>
                    <a:pt x="2817" y="411"/>
                    <a:pt x="2505" y="294"/>
                    <a:pt x="2259" y="407"/>
                  </a:cubicBezTo>
                  <a:cubicBezTo>
                    <a:pt x="1865" y="0"/>
                    <a:pt x="1099" y="108"/>
                    <a:pt x="667" y="415"/>
                  </a:cubicBezTo>
                  <a:cubicBezTo>
                    <a:pt x="139" y="792"/>
                    <a:pt x="0" y="1558"/>
                    <a:pt x="472" y="2038"/>
                  </a:cubicBezTo>
                  <a:cubicBezTo>
                    <a:pt x="956" y="2522"/>
                    <a:pt x="1722" y="2540"/>
                    <a:pt x="2198" y="3028"/>
                  </a:cubicBezTo>
                  <a:cubicBezTo>
                    <a:pt x="2302" y="3137"/>
                    <a:pt x="2427" y="3253"/>
                    <a:pt x="2588" y="3215"/>
                  </a:cubicBezTo>
                  <a:cubicBezTo>
                    <a:pt x="2739" y="3176"/>
                    <a:pt x="2804" y="3020"/>
                    <a:pt x="2856" y="2894"/>
                  </a:cubicBezTo>
                  <a:cubicBezTo>
                    <a:pt x="3007" y="2527"/>
                    <a:pt x="3102" y="2142"/>
                    <a:pt x="3141" y="1752"/>
                  </a:cubicBezTo>
                  <a:cubicBezTo>
                    <a:pt x="3185" y="1380"/>
                    <a:pt x="3215" y="952"/>
                    <a:pt x="2977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905813" y="1362986"/>
              <a:ext cx="365340" cy="627132"/>
            </a:xfrm>
            <a:custGeom>
              <a:avLst/>
              <a:gdLst/>
              <a:ahLst/>
              <a:cxnLst/>
              <a:rect l="l" t="t" r="r" b="b"/>
              <a:pathLst>
                <a:path w="2501" h="4293" extrusionOk="0">
                  <a:moveTo>
                    <a:pt x="1930" y="650"/>
                  </a:moveTo>
                  <a:cubicBezTo>
                    <a:pt x="1363" y="1"/>
                    <a:pt x="0" y="572"/>
                    <a:pt x="17" y="1182"/>
                  </a:cubicBezTo>
                  <a:cubicBezTo>
                    <a:pt x="61" y="2445"/>
                    <a:pt x="346" y="2904"/>
                    <a:pt x="744" y="3116"/>
                  </a:cubicBezTo>
                  <a:cubicBezTo>
                    <a:pt x="1207" y="3358"/>
                    <a:pt x="1454" y="3258"/>
                    <a:pt x="1609" y="3955"/>
                  </a:cubicBezTo>
                  <a:cubicBezTo>
                    <a:pt x="1839" y="4292"/>
                    <a:pt x="2414" y="4215"/>
                    <a:pt x="2501" y="3756"/>
                  </a:cubicBezTo>
                  <a:cubicBezTo>
                    <a:pt x="2284" y="2834"/>
                    <a:pt x="2444" y="2069"/>
                    <a:pt x="2444" y="2069"/>
                  </a:cubicBezTo>
                  <a:cubicBezTo>
                    <a:pt x="2444" y="2069"/>
                    <a:pt x="2163" y="918"/>
                    <a:pt x="1930" y="65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82295" y="1397168"/>
              <a:ext cx="386959" cy="227597"/>
            </a:xfrm>
            <a:custGeom>
              <a:avLst/>
              <a:gdLst/>
              <a:ahLst/>
              <a:cxnLst/>
              <a:rect l="l" t="t" r="r" b="b"/>
              <a:pathLst>
                <a:path w="2649" h="1558" extrusionOk="0">
                  <a:moveTo>
                    <a:pt x="1978" y="615"/>
                  </a:moveTo>
                  <a:cubicBezTo>
                    <a:pt x="1809" y="1021"/>
                    <a:pt x="1303" y="1047"/>
                    <a:pt x="1303" y="1047"/>
                  </a:cubicBezTo>
                  <a:lnTo>
                    <a:pt x="1532" y="740"/>
                  </a:lnTo>
                  <a:cubicBezTo>
                    <a:pt x="1532" y="740"/>
                    <a:pt x="922" y="1311"/>
                    <a:pt x="165" y="1328"/>
                  </a:cubicBezTo>
                  <a:cubicBezTo>
                    <a:pt x="165" y="1328"/>
                    <a:pt x="1" y="1090"/>
                    <a:pt x="230" y="571"/>
                  </a:cubicBezTo>
                  <a:cubicBezTo>
                    <a:pt x="373" y="243"/>
                    <a:pt x="961" y="39"/>
                    <a:pt x="1498" y="18"/>
                  </a:cubicBezTo>
                  <a:cubicBezTo>
                    <a:pt x="2039" y="0"/>
                    <a:pt x="2311" y="173"/>
                    <a:pt x="2411" y="541"/>
                  </a:cubicBezTo>
                  <a:cubicBezTo>
                    <a:pt x="2510" y="909"/>
                    <a:pt x="2649" y="1359"/>
                    <a:pt x="2649" y="1359"/>
                  </a:cubicBezTo>
                  <a:lnTo>
                    <a:pt x="2484" y="1558"/>
                  </a:lnTo>
                  <a:cubicBezTo>
                    <a:pt x="2125" y="1419"/>
                    <a:pt x="1978" y="615"/>
                    <a:pt x="1978" y="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7224265" y="1584151"/>
              <a:ext cx="98164" cy="112045"/>
            </a:xfrm>
            <a:custGeom>
              <a:avLst/>
              <a:gdLst/>
              <a:ahLst/>
              <a:cxnLst/>
              <a:rect l="l" t="t" r="r" b="b"/>
              <a:pathLst>
                <a:path w="672" h="767" extrusionOk="0">
                  <a:moveTo>
                    <a:pt x="585" y="511"/>
                  </a:moveTo>
                  <a:cubicBezTo>
                    <a:pt x="494" y="684"/>
                    <a:pt x="312" y="767"/>
                    <a:pt x="174" y="693"/>
                  </a:cubicBezTo>
                  <a:cubicBezTo>
                    <a:pt x="35" y="624"/>
                    <a:pt x="1" y="425"/>
                    <a:pt x="87" y="256"/>
                  </a:cubicBezTo>
                  <a:cubicBezTo>
                    <a:pt x="178" y="83"/>
                    <a:pt x="360" y="1"/>
                    <a:pt x="498" y="70"/>
                  </a:cubicBezTo>
                  <a:cubicBezTo>
                    <a:pt x="632" y="144"/>
                    <a:pt x="671" y="338"/>
                    <a:pt x="585" y="51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7250121" y="1605040"/>
              <a:ext cx="55217" cy="65299"/>
            </a:xfrm>
            <a:custGeom>
              <a:avLst/>
              <a:gdLst/>
              <a:ahLst/>
              <a:cxnLst/>
              <a:rect l="l" t="t" r="r" b="b"/>
              <a:pathLst>
                <a:path w="378" h="447" extrusionOk="0">
                  <a:moveTo>
                    <a:pt x="256" y="18"/>
                  </a:moveTo>
                  <a:cubicBezTo>
                    <a:pt x="200" y="1"/>
                    <a:pt x="131" y="18"/>
                    <a:pt x="74" y="61"/>
                  </a:cubicBezTo>
                  <a:cubicBezTo>
                    <a:pt x="44" y="83"/>
                    <a:pt x="27" y="104"/>
                    <a:pt x="14" y="130"/>
                  </a:cubicBezTo>
                  <a:cubicBezTo>
                    <a:pt x="1" y="165"/>
                    <a:pt x="1" y="204"/>
                    <a:pt x="23" y="230"/>
                  </a:cubicBezTo>
                  <a:cubicBezTo>
                    <a:pt x="36" y="256"/>
                    <a:pt x="61" y="269"/>
                    <a:pt x="83" y="282"/>
                  </a:cubicBezTo>
                  <a:cubicBezTo>
                    <a:pt x="100" y="286"/>
                    <a:pt x="118" y="295"/>
                    <a:pt x="126" y="308"/>
                  </a:cubicBezTo>
                  <a:cubicBezTo>
                    <a:pt x="144" y="325"/>
                    <a:pt x="144" y="351"/>
                    <a:pt x="135" y="373"/>
                  </a:cubicBezTo>
                  <a:cubicBezTo>
                    <a:pt x="122" y="390"/>
                    <a:pt x="96" y="403"/>
                    <a:pt x="74" y="399"/>
                  </a:cubicBezTo>
                  <a:cubicBezTo>
                    <a:pt x="61" y="394"/>
                    <a:pt x="49" y="403"/>
                    <a:pt x="44" y="416"/>
                  </a:cubicBezTo>
                  <a:cubicBezTo>
                    <a:pt x="44" y="429"/>
                    <a:pt x="53" y="442"/>
                    <a:pt x="66" y="446"/>
                  </a:cubicBezTo>
                  <a:cubicBezTo>
                    <a:pt x="79" y="446"/>
                    <a:pt x="92" y="446"/>
                    <a:pt x="109" y="446"/>
                  </a:cubicBezTo>
                  <a:cubicBezTo>
                    <a:pt x="135" y="438"/>
                    <a:pt x="161" y="420"/>
                    <a:pt x="178" y="394"/>
                  </a:cubicBezTo>
                  <a:cubicBezTo>
                    <a:pt x="200" y="355"/>
                    <a:pt x="191" y="308"/>
                    <a:pt x="161" y="273"/>
                  </a:cubicBezTo>
                  <a:cubicBezTo>
                    <a:pt x="148" y="256"/>
                    <a:pt x="126" y="247"/>
                    <a:pt x="109" y="234"/>
                  </a:cubicBezTo>
                  <a:cubicBezTo>
                    <a:pt x="87" y="226"/>
                    <a:pt x="70" y="217"/>
                    <a:pt x="61" y="204"/>
                  </a:cubicBezTo>
                  <a:cubicBezTo>
                    <a:pt x="53" y="191"/>
                    <a:pt x="53" y="169"/>
                    <a:pt x="61" y="152"/>
                  </a:cubicBezTo>
                  <a:cubicBezTo>
                    <a:pt x="61" y="143"/>
                    <a:pt x="70" y="135"/>
                    <a:pt x="74" y="130"/>
                  </a:cubicBezTo>
                  <a:cubicBezTo>
                    <a:pt x="96" y="122"/>
                    <a:pt x="126" y="122"/>
                    <a:pt x="148" y="135"/>
                  </a:cubicBezTo>
                  <a:cubicBezTo>
                    <a:pt x="170" y="152"/>
                    <a:pt x="183" y="178"/>
                    <a:pt x="183" y="200"/>
                  </a:cubicBezTo>
                  <a:cubicBezTo>
                    <a:pt x="183" y="217"/>
                    <a:pt x="196" y="226"/>
                    <a:pt x="209" y="226"/>
                  </a:cubicBezTo>
                  <a:cubicBezTo>
                    <a:pt x="209" y="226"/>
                    <a:pt x="213" y="226"/>
                    <a:pt x="213" y="226"/>
                  </a:cubicBezTo>
                  <a:cubicBezTo>
                    <a:pt x="226" y="221"/>
                    <a:pt x="235" y="213"/>
                    <a:pt x="230" y="200"/>
                  </a:cubicBezTo>
                  <a:cubicBezTo>
                    <a:pt x="230" y="156"/>
                    <a:pt x="209" y="122"/>
                    <a:pt x="174" y="96"/>
                  </a:cubicBezTo>
                  <a:cubicBezTo>
                    <a:pt x="161" y="87"/>
                    <a:pt x="148" y="83"/>
                    <a:pt x="135" y="78"/>
                  </a:cubicBezTo>
                  <a:cubicBezTo>
                    <a:pt x="170" y="61"/>
                    <a:pt x="209" y="53"/>
                    <a:pt x="243" y="66"/>
                  </a:cubicBezTo>
                  <a:cubicBezTo>
                    <a:pt x="286" y="74"/>
                    <a:pt x="325" y="117"/>
                    <a:pt x="317" y="165"/>
                  </a:cubicBezTo>
                  <a:cubicBezTo>
                    <a:pt x="312" y="178"/>
                    <a:pt x="321" y="191"/>
                    <a:pt x="334" y="195"/>
                  </a:cubicBezTo>
                  <a:cubicBezTo>
                    <a:pt x="347" y="195"/>
                    <a:pt x="360" y="187"/>
                    <a:pt x="364" y="174"/>
                  </a:cubicBezTo>
                  <a:cubicBezTo>
                    <a:pt x="377" y="109"/>
                    <a:pt x="330" y="35"/>
                    <a:pt x="256" y="18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343265" y="2030425"/>
              <a:ext cx="793347" cy="634582"/>
            </a:xfrm>
            <a:custGeom>
              <a:avLst/>
              <a:gdLst/>
              <a:ahLst/>
              <a:cxnLst/>
              <a:rect l="l" t="t" r="r" b="b"/>
              <a:pathLst>
                <a:path w="5431" h="4344" extrusionOk="0">
                  <a:moveTo>
                    <a:pt x="5032" y="736"/>
                  </a:moveTo>
                  <a:lnTo>
                    <a:pt x="5019" y="351"/>
                  </a:lnTo>
                  <a:lnTo>
                    <a:pt x="4673" y="0"/>
                  </a:lnTo>
                  <a:cubicBezTo>
                    <a:pt x="4673" y="0"/>
                    <a:pt x="4565" y="126"/>
                    <a:pt x="4478" y="351"/>
                  </a:cubicBezTo>
                  <a:lnTo>
                    <a:pt x="3358" y="3159"/>
                  </a:lnTo>
                  <a:lnTo>
                    <a:pt x="303" y="2882"/>
                  </a:lnTo>
                  <a:lnTo>
                    <a:pt x="1" y="3448"/>
                  </a:lnTo>
                  <a:cubicBezTo>
                    <a:pt x="1" y="3448"/>
                    <a:pt x="2917" y="4344"/>
                    <a:pt x="3756" y="4206"/>
                  </a:cubicBezTo>
                  <a:cubicBezTo>
                    <a:pt x="4595" y="4071"/>
                    <a:pt x="5430" y="1095"/>
                    <a:pt x="5430" y="109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094201" y="2435505"/>
              <a:ext cx="359789" cy="191076"/>
            </a:xfrm>
            <a:custGeom>
              <a:avLst/>
              <a:gdLst/>
              <a:ahLst/>
              <a:cxnLst/>
              <a:rect l="l" t="t" r="r" b="b"/>
              <a:pathLst>
                <a:path w="2463" h="1308" extrusionOk="0">
                  <a:moveTo>
                    <a:pt x="2026" y="109"/>
                  </a:moveTo>
                  <a:cubicBezTo>
                    <a:pt x="2026" y="109"/>
                    <a:pt x="1139" y="0"/>
                    <a:pt x="953" y="39"/>
                  </a:cubicBezTo>
                  <a:cubicBezTo>
                    <a:pt x="771" y="74"/>
                    <a:pt x="1" y="515"/>
                    <a:pt x="31" y="567"/>
                  </a:cubicBezTo>
                  <a:cubicBezTo>
                    <a:pt x="62" y="623"/>
                    <a:pt x="793" y="334"/>
                    <a:pt x="793" y="334"/>
                  </a:cubicBezTo>
                  <a:cubicBezTo>
                    <a:pt x="793" y="334"/>
                    <a:pt x="126" y="861"/>
                    <a:pt x="187" y="926"/>
                  </a:cubicBezTo>
                  <a:cubicBezTo>
                    <a:pt x="243" y="996"/>
                    <a:pt x="879" y="554"/>
                    <a:pt x="879" y="554"/>
                  </a:cubicBezTo>
                  <a:cubicBezTo>
                    <a:pt x="879" y="554"/>
                    <a:pt x="485" y="1034"/>
                    <a:pt x="529" y="1082"/>
                  </a:cubicBezTo>
                  <a:cubicBezTo>
                    <a:pt x="572" y="1134"/>
                    <a:pt x="1113" y="684"/>
                    <a:pt x="1113" y="684"/>
                  </a:cubicBezTo>
                  <a:cubicBezTo>
                    <a:pt x="1113" y="684"/>
                    <a:pt x="685" y="1216"/>
                    <a:pt x="762" y="1264"/>
                  </a:cubicBezTo>
                  <a:cubicBezTo>
                    <a:pt x="840" y="1307"/>
                    <a:pt x="1359" y="775"/>
                    <a:pt x="1359" y="775"/>
                  </a:cubicBezTo>
                  <a:cubicBezTo>
                    <a:pt x="1359" y="775"/>
                    <a:pt x="1744" y="1216"/>
                    <a:pt x="2463" y="67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264967" y="2454496"/>
              <a:ext cx="103131" cy="70850"/>
            </a:xfrm>
            <a:custGeom>
              <a:avLst/>
              <a:gdLst/>
              <a:ahLst/>
              <a:cxnLst/>
              <a:rect l="l" t="t" r="r" b="b"/>
              <a:pathLst>
                <a:path w="706" h="485" extrusionOk="0">
                  <a:moveTo>
                    <a:pt x="688" y="485"/>
                  </a:moveTo>
                  <a:lnTo>
                    <a:pt x="688" y="485"/>
                  </a:lnTo>
                  <a:cubicBezTo>
                    <a:pt x="636" y="485"/>
                    <a:pt x="584" y="468"/>
                    <a:pt x="545" y="433"/>
                  </a:cubicBezTo>
                  <a:cubicBezTo>
                    <a:pt x="511" y="403"/>
                    <a:pt x="485" y="359"/>
                    <a:pt x="476" y="312"/>
                  </a:cubicBezTo>
                  <a:cubicBezTo>
                    <a:pt x="325" y="269"/>
                    <a:pt x="0" y="165"/>
                    <a:pt x="13" y="82"/>
                  </a:cubicBezTo>
                  <a:cubicBezTo>
                    <a:pt x="26" y="0"/>
                    <a:pt x="350" y="18"/>
                    <a:pt x="489" y="31"/>
                  </a:cubicBezTo>
                  <a:cubicBezTo>
                    <a:pt x="502" y="31"/>
                    <a:pt x="506" y="39"/>
                    <a:pt x="506" y="52"/>
                  </a:cubicBezTo>
                  <a:cubicBezTo>
                    <a:pt x="506" y="61"/>
                    <a:pt x="498" y="69"/>
                    <a:pt x="489" y="65"/>
                  </a:cubicBezTo>
                  <a:cubicBezTo>
                    <a:pt x="264" y="48"/>
                    <a:pt x="52" y="57"/>
                    <a:pt x="48" y="87"/>
                  </a:cubicBezTo>
                  <a:cubicBezTo>
                    <a:pt x="43" y="121"/>
                    <a:pt x="251" y="212"/>
                    <a:pt x="493" y="281"/>
                  </a:cubicBezTo>
                  <a:cubicBezTo>
                    <a:pt x="502" y="281"/>
                    <a:pt x="506" y="290"/>
                    <a:pt x="506" y="294"/>
                  </a:cubicBezTo>
                  <a:cubicBezTo>
                    <a:pt x="515" y="338"/>
                    <a:pt x="537" y="377"/>
                    <a:pt x="571" y="407"/>
                  </a:cubicBezTo>
                  <a:cubicBezTo>
                    <a:pt x="601" y="433"/>
                    <a:pt x="645" y="450"/>
                    <a:pt x="688" y="450"/>
                  </a:cubicBezTo>
                  <a:cubicBezTo>
                    <a:pt x="697" y="450"/>
                    <a:pt x="705" y="459"/>
                    <a:pt x="705" y="468"/>
                  </a:cubicBezTo>
                  <a:cubicBezTo>
                    <a:pt x="705" y="481"/>
                    <a:pt x="697" y="485"/>
                    <a:pt x="688" y="485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7142753" y="2016548"/>
              <a:ext cx="224521" cy="410930"/>
            </a:xfrm>
            <a:custGeom>
              <a:avLst/>
              <a:gdLst/>
              <a:ahLst/>
              <a:cxnLst/>
              <a:rect l="l" t="t" r="r" b="b"/>
              <a:pathLst>
                <a:path w="1537" h="2813" extrusionOk="0">
                  <a:moveTo>
                    <a:pt x="1394" y="0"/>
                  </a:moveTo>
                  <a:cubicBezTo>
                    <a:pt x="662" y="389"/>
                    <a:pt x="0" y="2306"/>
                    <a:pt x="0" y="2306"/>
                  </a:cubicBezTo>
                  <a:lnTo>
                    <a:pt x="1303" y="2812"/>
                  </a:lnTo>
                  <a:cubicBezTo>
                    <a:pt x="1424" y="1705"/>
                    <a:pt x="1536" y="619"/>
                    <a:pt x="1394" y="0"/>
                  </a:cubicBezTo>
                  <a:close/>
                </a:path>
              </a:pathLst>
            </a:custGeom>
            <a:solidFill>
              <a:srgbClr val="03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7025890" y="1900268"/>
              <a:ext cx="787504" cy="1171874"/>
            </a:xfrm>
            <a:custGeom>
              <a:avLst/>
              <a:gdLst/>
              <a:ahLst/>
              <a:cxnLst/>
              <a:rect l="l" t="t" r="r" b="b"/>
              <a:pathLst>
                <a:path w="5391" h="8022" extrusionOk="0">
                  <a:moveTo>
                    <a:pt x="800" y="320"/>
                  </a:moveTo>
                  <a:cubicBezTo>
                    <a:pt x="476" y="476"/>
                    <a:pt x="208" y="666"/>
                    <a:pt x="0" y="891"/>
                  </a:cubicBezTo>
                  <a:cubicBezTo>
                    <a:pt x="0" y="891"/>
                    <a:pt x="965" y="3842"/>
                    <a:pt x="1276" y="7857"/>
                  </a:cubicBezTo>
                  <a:cubicBezTo>
                    <a:pt x="3773" y="8021"/>
                    <a:pt x="5391" y="6827"/>
                    <a:pt x="5391" y="6827"/>
                  </a:cubicBezTo>
                  <a:cubicBezTo>
                    <a:pt x="4214" y="3158"/>
                    <a:pt x="2648" y="56"/>
                    <a:pt x="2648" y="56"/>
                  </a:cubicBezTo>
                  <a:cubicBezTo>
                    <a:pt x="2315" y="4"/>
                    <a:pt x="1990" y="0"/>
                    <a:pt x="1674" y="43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7064309" y="1902167"/>
              <a:ext cx="769975" cy="1231183"/>
            </a:xfrm>
            <a:custGeom>
              <a:avLst/>
              <a:gdLst/>
              <a:ahLst/>
              <a:cxnLst/>
              <a:rect l="l" t="t" r="r" b="b"/>
              <a:pathLst>
                <a:path w="5271" h="8428" extrusionOk="0">
                  <a:moveTo>
                    <a:pt x="5271" y="6918"/>
                  </a:moveTo>
                  <a:cubicBezTo>
                    <a:pt x="4050" y="7978"/>
                    <a:pt x="2329" y="8428"/>
                    <a:pt x="732" y="8142"/>
                  </a:cubicBezTo>
                  <a:cubicBezTo>
                    <a:pt x="754" y="6464"/>
                    <a:pt x="412" y="4101"/>
                    <a:pt x="200" y="3145"/>
                  </a:cubicBezTo>
                  <a:cubicBezTo>
                    <a:pt x="382" y="2306"/>
                    <a:pt x="373" y="1410"/>
                    <a:pt x="1" y="636"/>
                  </a:cubicBezTo>
                  <a:cubicBezTo>
                    <a:pt x="83" y="549"/>
                    <a:pt x="204" y="489"/>
                    <a:pt x="312" y="428"/>
                  </a:cubicBezTo>
                  <a:cubicBezTo>
                    <a:pt x="338" y="757"/>
                    <a:pt x="473" y="1064"/>
                    <a:pt x="646" y="1350"/>
                  </a:cubicBezTo>
                  <a:cubicBezTo>
                    <a:pt x="723" y="1484"/>
                    <a:pt x="819" y="1609"/>
                    <a:pt x="948" y="1692"/>
                  </a:cubicBezTo>
                  <a:cubicBezTo>
                    <a:pt x="1078" y="1774"/>
                    <a:pt x="1247" y="1808"/>
                    <a:pt x="1390" y="1752"/>
                  </a:cubicBezTo>
                  <a:cubicBezTo>
                    <a:pt x="1593" y="1670"/>
                    <a:pt x="1684" y="1432"/>
                    <a:pt x="1727" y="1216"/>
                  </a:cubicBezTo>
                  <a:cubicBezTo>
                    <a:pt x="1814" y="805"/>
                    <a:pt x="1801" y="407"/>
                    <a:pt x="1710" y="0"/>
                  </a:cubicBezTo>
                  <a:lnTo>
                    <a:pt x="1995" y="0"/>
                  </a:lnTo>
                  <a:cubicBezTo>
                    <a:pt x="2008" y="917"/>
                    <a:pt x="2610" y="1770"/>
                    <a:pt x="3453" y="2133"/>
                  </a:cubicBezTo>
                  <a:cubicBezTo>
                    <a:pt x="4141" y="3682"/>
                    <a:pt x="4799" y="5291"/>
                    <a:pt x="5271" y="69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7405694" y="1908449"/>
              <a:ext cx="550566" cy="698420"/>
            </a:xfrm>
            <a:custGeom>
              <a:avLst/>
              <a:gdLst/>
              <a:ahLst/>
              <a:cxnLst/>
              <a:rect l="l" t="t" r="r" b="b"/>
              <a:pathLst>
                <a:path w="3769" h="4781" extrusionOk="0">
                  <a:moveTo>
                    <a:pt x="3505" y="1125"/>
                  </a:moveTo>
                  <a:cubicBezTo>
                    <a:pt x="3241" y="316"/>
                    <a:pt x="48" y="0"/>
                    <a:pt x="48" y="0"/>
                  </a:cubicBezTo>
                  <a:lnTo>
                    <a:pt x="0" y="104"/>
                  </a:lnTo>
                  <a:cubicBezTo>
                    <a:pt x="35" y="459"/>
                    <a:pt x="130" y="904"/>
                    <a:pt x="281" y="1220"/>
                  </a:cubicBezTo>
                  <a:lnTo>
                    <a:pt x="2375" y="1618"/>
                  </a:lnTo>
                  <a:lnTo>
                    <a:pt x="1389" y="4569"/>
                  </a:lnTo>
                  <a:lnTo>
                    <a:pt x="1999" y="4781"/>
                  </a:lnTo>
                  <a:cubicBezTo>
                    <a:pt x="1999" y="4781"/>
                    <a:pt x="3769" y="1930"/>
                    <a:pt x="3505" y="112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7549728" y="2530311"/>
              <a:ext cx="203632" cy="332630"/>
            </a:xfrm>
            <a:custGeom>
              <a:avLst/>
              <a:gdLst/>
              <a:ahLst/>
              <a:cxnLst/>
              <a:rect l="l" t="t" r="r" b="b"/>
              <a:pathLst>
                <a:path w="1394" h="2277" extrusionOk="0">
                  <a:moveTo>
                    <a:pt x="438" y="230"/>
                  </a:moveTo>
                  <a:cubicBezTo>
                    <a:pt x="438" y="230"/>
                    <a:pt x="48" y="1034"/>
                    <a:pt x="22" y="1220"/>
                  </a:cubicBezTo>
                  <a:cubicBezTo>
                    <a:pt x="1" y="1407"/>
                    <a:pt x="165" y="2276"/>
                    <a:pt x="226" y="2263"/>
                  </a:cubicBezTo>
                  <a:cubicBezTo>
                    <a:pt x="286" y="2254"/>
                    <a:pt x="252" y="1471"/>
                    <a:pt x="252" y="1471"/>
                  </a:cubicBezTo>
                  <a:cubicBezTo>
                    <a:pt x="252" y="1471"/>
                    <a:pt x="533" y="2267"/>
                    <a:pt x="615" y="2237"/>
                  </a:cubicBezTo>
                  <a:cubicBezTo>
                    <a:pt x="697" y="2203"/>
                    <a:pt x="490" y="1458"/>
                    <a:pt x="490" y="1458"/>
                  </a:cubicBezTo>
                  <a:cubicBezTo>
                    <a:pt x="490" y="1458"/>
                    <a:pt x="810" y="1986"/>
                    <a:pt x="875" y="1960"/>
                  </a:cubicBezTo>
                  <a:cubicBezTo>
                    <a:pt x="935" y="1939"/>
                    <a:pt x="689" y="1281"/>
                    <a:pt x="689" y="1281"/>
                  </a:cubicBezTo>
                  <a:cubicBezTo>
                    <a:pt x="689" y="1281"/>
                    <a:pt x="1048" y="1861"/>
                    <a:pt x="1117" y="1800"/>
                  </a:cubicBezTo>
                  <a:cubicBezTo>
                    <a:pt x="1186" y="1740"/>
                    <a:pt x="849" y="1073"/>
                    <a:pt x="849" y="1073"/>
                  </a:cubicBezTo>
                  <a:cubicBezTo>
                    <a:pt x="849" y="1073"/>
                    <a:pt x="1394" y="857"/>
                    <a:pt x="1108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229D3-1055-F506-7A9F-AB96D0D12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8" name="Picture 7" descr="A logo of a basketball player&#10;&#10;Description automatically generated">
            <a:extLst>
              <a:ext uri="{FF2B5EF4-FFF2-40B4-BE49-F238E27FC236}">
                <a16:creationId xmlns:a16="http://schemas.microsoft.com/office/drawing/2014/main" id="{56D4CD12-8708-4329-5CDD-2A55C725C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704585-6D9E-BC5D-0CEE-F03D5B95D901}"/>
              </a:ext>
            </a:extLst>
          </p:cNvPr>
          <p:cNvSpPr/>
          <p:nvPr/>
        </p:nvSpPr>
        <p:spPr>
          <a:xfrm>
            <a:off x="9061333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1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8"/>
          <p:cNvSpPr txBox="1">
            <a:spLocks noGrp="1"/>
          </p:cNvSpPr>
          <p:nvPr>
            <p:ph type="title"/>
          </p:nvPr>
        </p:nvSpPr>
        <p:spPr>
          <a:xfrm>
            <a:off x="49100" y="98514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Shortlisting Teams</a:t>
            </a:r>
            <a:endParaRPr lang="en-US"/>
          </a:p>
        </p:txBody>
      </p:sp>
      <p:graphicFrame>
        <p:nvGraphicFramePr>
          <p:cNvPr id="1170" name="Google Shape;1170;p28"/>
          <p:cNvGraphicFramePr/>
          <p:nvPr>
            <p:extLst>
              <p:ext uri="{D42A27DB-BD31-4B8C-83A1-F6EECF244321}">
                <p14:modId xmlns:p14="http://schemas.microsoft.com/office/powerpoint/2010/main" val="2222673417"/>
              </p:ext>
            </p:extLst>
          </p:nvPr>
        </p:nvGraphicFramePr>
        <p:xfrm>
          <a:off x="559370" y="2013020"/>
          <a:ext cx="8025259" cy="2101297"/>
        </p:xfrm>
        <a:graphic>
          <a:graphicData uri="http://schemas.openxmlformats.org/drawingml/2006/table">
            <a:tbl>
              <a:tblPr>
                <a:noFill/>
                <a:tableStyleId>{6149ABCF-6C63-4D1F-AEE5-BD9543405A8C}</a:tableStyleId>
              </a:tblPr>
              <a:tblGrid>
                <a:gridCol w="124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080">
                  <a:extLst>
                    <a:ext uri="{9D8B030D-6E8A-4147-A177-3AD203B41FA5}">
                      <a16:colId xmlns:a16="http://schemas.microsoft.com/office/drawing/2014/main" val="901949813"/>
                    </a:ext>
                  </a:extLst>
                </a:gridCol>
                <a:gridCol w="1168181">
                  <a:extLst>
                    <a:ext uri="{9D8B030D-6E8A-4147-A177-3AD203B41FA5}">
                      <a16:colId xmlns:a16="http://schemas.microsoft.com/office/drawing/2014/main" val="1292114660"/>
                    </a:ext>
                  </a:extLst>
                </a:gridCol>
                <a:gridCol w="1234745">
                  <a:extLst>
                    <a:ext uri="{9D8B030D-6E8A-4147-A177-3AD203B41FA5}">
                      <a16:colId xmlns:a16="http://schemas.microsoft.com/office/drawing/2014/main" val="2425507193"/>
                    </a:ext>
                  </a:extLst>
                </a:gridCol>
              </a:tblGrid>
              <a:tr h="1159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Population &gt; 932,759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Age Median &lt;40</a:t>
                      </a:r>
                      <a:endParaRPr lang="en-US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Household Income Median &gt;48,000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Rent Median &gt;1000 </a:t>
                      </a:r>
                      <a:endParaRPr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</a:rPr>
                        <a:t>Poverty &lt;20</a:t>
                      </a:r>
                      <a:endParaRPr lang="en-US"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Race Multiple &gt;5 and White &lt;58.8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Culture &amp; Infrastructure+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Josefin Sans"/>
                          <a:ea typeface="Fira Sans Extra Condensed"/>
                          <a:cs typeface="Fira Sans Extra Condensed"/>
                        </a:rPr>
                        <a:t>Machine Learning Evaluation</a:t>
                      </a:r>
                      <a:endParaRPr lang="en" sz="1200" b="1">
                        <a:solidFill>
                          <a:schemeClr val="lt1"/>
                        </a:solidFill>
                        <a:latin typeface="Josefin Sans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1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26 Cities 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22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20 Cities</a:t>
                      </a: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18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17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11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Josefin Sans"/>
                          <a:ea typeface="Roboto"/>
                          <a:cs typeface="Roboto"/>
                        </a:rPr>
                        <a:t>2 Cities</a:t>
                      </a:r>
                      <a:endParaRPr lang="en" sz="1200">
                        <a:solidFill>
                          <a:schemeClr val="lt1"/>
                        </a:solidFill>
                        <a:latin typeface="Josefin Sans"/>
                        <a:ea typeface="Roboto"/>
                        <a:cs typeface="Roboto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>
                      <a:solidFill>
                        <a:srgbClr val="FFFFFF"/>
                      </a:solidFill>
                    </a:lnL>
                    <a:lnR w="19050">
                      <a:solidFill>
                        <a:srgbClr val="FFFFFF"/>
                      </a:solidFill>
                    </a:lnR>
                    <a:lnT w="19050">
                      <a:solidFill>
                        <a:srgbClr val="FFFFFF"/>
                      </a:solidFill>
                    </a:lnT>
                    <a:lnB w="19050">
                      <a:solidFill>
                        <a:srgbClr val="FFFFFF"/>
                      </a:solidFill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71" name="Google Shape;1171;p28"/>
          <p:cNvGrpSpPr/>
          <p:nvPr/>
        </p:nvGrpSpPr>
        <p:grpSpPr>
          <a:xfrm flipH="1">
            <a:off x="7463734" y="810696"/>
            <a:ext cx="1102865" cy="1202324"/>
            <a:chOff x="6094201" y="1327050"/>
            <a:chExt cx="2592601" cy="3403376"/>
          </a:xfrm>
        </p:grpSpPr>
        <p:sp>
          <p:nvSpPr>
            <p:cNvPr id="1172" name="Google Shape;1172;p28"/>
            <p:cNvSpPr/>
            <p:nvPr/>
          </p:nvSpPr>
          <p:spPr>
            <a:xfrm>
              <a:off x="6210479" y="2791941"/>
              <a:ext cx="430636" cy="430505"/>
            </a:xfrm>
            <a:custGeom>
              <a:avLst/>
              <a:gdLst/>
              <a:ahLst/>
              <a:cxnLst/>
              <a:rect l="l" t="t" r="r" b="b"/>
              <a:pathLst>
                <a:path w="2948" h="2947" extrusionOk="0">
                  <a:moveTo>
                    <a:pt x="2947" y="1472"/>
                  </a:moveTo>
                  <a:cubicBezTo>
                    <a:pt x="2947" y="1835"/>
                    <a:pt x="2813" y="2172"/>
                    <a:pt x="2597" y="2428"/>
                  </a:cubicBezTo>
                  <a:cubicBezTo>
                    <a:pt x="2584" y="2441"/>
                    <a:pt x="2571" y="2458"/>
                    <a:pt x="2558" y="2471"/>
                  </a:cubicBezTo>
                  <a:cubicBezTo>
                    <a:pt x="2329" y="2722"/>
                    <a:pt x="2013" y="2891"/>
                    <a:pt x="1658" y="2934"/>
                  </a:cubicBezTo>
                  <a:cubicBezTo>
                    <a:pt x="1636" y="2938"/>
                    <a:pt x="1615" y="2938"/>
                    <a:pt x="1593" y="2938"/>
                  </a:cubicBezTo>
                  <a:lnTo>
                    <a:pt x="1593" y="2938"/>
                  </a:lnTo>
                  <a:cubicBezTo>
                    <a:pt x="1554" y="2943"/>
                    <a:pt x="1515" y="2947"/>
                    <a:pt x="1476" y="2947"/>
                  </a:cubicBezTo>
                  <a:cubicBezTo>
                    <a:pt x="966" y="2947"/>
                    <a:pt x="516" y="2687"/>
                    <a:pt x="252" y="2294"/>
                  </a:cubicBezTo>
                  <a:cubicBezTo>
                    <a:pt x="243" y="2276"/>
                    <a:pt x="230" y="2263"/>
                    <a:pt x="222" y="2246"/>
                  </a:cubicBezTo>
                  <a:cubicBezTo>
                    <a:pt x="83" y="2021"/>
                    <a:pt x="1" y="1757"/>
                    <a:pt x="1" y="1472"/>
                  </a:cubicBezTo>
                  <a:cubicBezTo>
                    <a:pt x="1" y="1407"/>
                    <a:pt x="5" y="1346"/>
                    <a:pt x="14" y="1286"/>
                  </a:cubicBezTo>
                  <a:cubicBezTo>
                    <a:pt x="18" y="1264"/>
                    <a:pt x="18" y="1242"/>
                    <a:pt x="23" y="1221"/>
                  </a:cubicBezTo>
                  <a:cubicBezTo>
                    <a:pt x="66" y="965"/>
                    <a:pt x="174" y="736"/>
                    <a:pt x="334" y="546"/>
                  </a:cubicBezTo>
                  <a:cubicBezTo>
                    <a:pt x="343" y="528"/>
                    <a:pt x="356" y="515"/>
                    <a:pt x="369" y="502"/>
                  </a:cubicBezTo>
                  <a:cubicBezTo>
                    <a:pt x="637" y="195"/>
                    <a:pt x="1035" y="1"/>
                    <a:pt x="1476" y="1"/>
                  </a:cubicBezTo>
                  <a:cubicBezTo>
                    <a:pt x="1537" y="1"/>
                    <a:pt x="1597" y="5"/>
                    <a:pt x="1658" y="14"/>
                  </a:cubicBezTo>
                  <a:cubicBezTo>
                    <a:pt x="1680" y="14"/>
                    <a:pt x="1701" y="18"/>
                    <a:pt x="1723" y="22"/>
                  </a:cubicBezTo>
                  <a:lnTo>
                    <a:pt x="1723" y="22"/>
                  </a:lnTo>
                  <a:cubicBezTo>
                    <a:pt x="2008" y="70"/>
                    <a:pt x="2264" y="200"/>
                    <a:pt x="2467" y="386"/>
                  </a:cubicBezTo>
                  <a:cubicBezTo>
                    <a:pt x="2480" y="399"/>
                    <a:pt x="2497" y="412"/>
                    <a:pt x="2510" y="425"/>
                  </a:cubicBezTo>
                  <a:cubicBezTo>
                    <a:pt x="2709" y="619"/>
                    <a:pt x="2852" y="874"/>
                    <a:pt x="2913" y="1160"/>
                  </a:cubicBezTo>
                  <a:cubicBezTo>
                    <a:pt x="2917" y="1177"/>
                    <a:pt x="2921" y="1199"/>
                    <a:pt x="2926" y="1216"/>
                  </a:cubicBezTo>
                  <a:cubicBezTo>
                    <a:pt x="2939" y="1298"/>
                    <a:pt x="2947" y="1385"/>
                    <a:pt x="29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6212378" y="2793840"/>
              <a:ext cx="425524" cy="427437"/>
            </a:xfrm>
            <a:custGeom>
              <a:avLst/>
              <a:gdLst/>
              <a:ahLst/>
              <a:cxnLst/>
              <a:rect l="l" t="t" r="r" b="b"/>
              <a:pathLst>
                <a:path w="2913" h="2926" extrusionOk="0">
                  <a:moveTo>
                    <a:pt x="2073" y="1865"/>
                  </a:moveTo>
                  <a:cubicBezTo>
                    <a:pt x="2013" y="1748"/>
                    <a:pt x="1969" y="1619"/>
                    <a:pt x="1952" y="1489"/>
                  </a:cubicBezTo>
                  <a:cubicBezTo>
                    <a:pt x="2073" y="1467"/>
                    <a:pt x="2199" y="1441"/>
                    <a:pt x="2320" y="1411"/>
                  </a:cubicBezTo>
                  <a:cubicBezTo>
                    <a:pt x="2523" y="1359"/>
                    <a:pt x="2722" y="1290"/>
                    <a:pt x="2913" y="1203"/>
                  </a:cubicBezTo>
                  <a:cubicBezTo>
                    <a:pt x="2908" y="1186"/>
                    <a:pt x="2904" y="1164"/>
                    <a:pt x="2900" y="1147"/>
                  </a:cubicBezTo>
                  <a:cubicBezTo>
                    <a:pt x="2597" y="1281"/>
                    <a:pt x="2272" y="1376"/>
                    <a:pt x="1944" y="1433"/>
                  </a:cubicBezTo>
                  <a:cubicBezTo>
                    <a:pt x="1939" y="1389"/>
                    <a:pt x="1939" y="1350"/>
                    <a:pt x="1939" y="1307"/>
                  </a:cubicBezTo>
                  <a:cubicBezTo>
                    <a:pt x="1948" y="1108"/>
                    <a:pt x="2030" y="922"/>
                    <a:pt x="2147" y="758"/>
                  </a:cubicBezTo>
                  <a:cubicBezTo>
                    <a:pt x="2246" y="628"/>
                    <a:pt x="2368" y="515"/>
                    <a:pt x="2497" y="412"/>
                  </a:cubicBezTo>
                  <a:cubicBezTo>
                    <a:pt x="2484" y="399"/>
                    <a:pt x="2471" y="386"/>
                    <a:pt x="2454" y="373"/>
                  </a:cubicBezTo>
                  <a:cubicBezTo>
                    <a:pt x="2186" y="593"/>
                    <a:pt x="1944" y="857"/>
                    <a:pt x="1892" y="1216"/>
                  </a:cubicBezTo>
                  <a:cubicBezTo>
                    <a:pt x="1883" y="1294"/>
                    <a:pt x="1883" y="1368"/>
                    <a:pt x="1887" y="1441"/>
                  </a:cubicBezTo>
                  <a:cubicBezTo>
                    <a:pt x="1835" y="1450"/>
                    <a:pt x="1783" y="1454"/>
                    <a:pt x="1732" y="1463"/>
                  </a:cubicBezTo>
                  <a:cubicBezTo>
                    <a:pt x="1558" y="1480"/>
                    <a:pt x="1385" y="1489"/>
                    <a:pt x="1212" y="1484"/>
                  </a:cubicBezTo>
                  <a:cubicBezTo>
                    <a:pt x="1217" y="1143"/>
                    <a:pt x="1295" y="801"/>
                    <a:pt x="1433" y="489"/>
                  </a:cubicBezTo>
                  <a:cubicBezTo>
                    <a:pt x="1507" y="316"/>
                    <a:pt x="1602" y="156"/>
                    <a:pt x="1710" y="9"/>
                  </a:cubicBezTo>
                  <a:cubicBezTo>
                    <a:pt x="1688" y="5"/>
                    <a:pt x="1667" y="1"/>
                    <a:pt x="1645" y="1"/>
                  </a:cubicBezTo>
                  <a:cubicBezTo>
                    <a:pt x="1416" y="316"/>
                    <a:pt x="1260" y="688"/>
                    <a:pt x="1195" y="1078"/>
                  </a:cubicBezTo>
                  <a:cubicBezTo>
                    <a:pt x="1173" y="1212"/>
                    <a:pt x="1160" y="1346"/>
                    <a:pt x="1156" y="1484"/>
                  </a:cubicBezTo>
                  <a:cubicBezTo>
                    <a:pt x="1009" y="1480"/>
                    <a:pt x="862" y="1467"/>
                    <a:pt x="719" y="1441"/>
                  </a:cubicBezTo>
                  <a:cubicBezTo>
                    <a:pt x="728" y="1151"/>
                    <a:pt x="624" y="861"/>
                    <a:pt x="460" y="624"/>
                  </a:cubicBezTo>
                  <a:cubicBezTo>
                    <a:pt x="425" y="576"/>
                    <a:pt x="390" y="533"/>
                    <a:pt x="356" y="489"/>
                  </a:cubicBezTo>
                  <a:cubicBezTo>
                    <a:pt x="343" y="502"/>
                    <a:pt x="330" y="515"/>
                    <a:pt x="321" y="533"/>
                  </a:cubicBezTo>
                  <a:cubicBezTo>
                    <a:pt x="455" y="697"/>
                    <a:pt x="563" y="883"/>
                    <a:pt x="620" y="1091"/>
                  </a:cubicBezTo>
                  <a:cubicBezTo>
                    <a:pt x="650" y="1203"/>
                    <a:pt x="667" y="1320"/>
                    <a:pt x="663" y="1433"/>
                  </a:cubicBezTo>
                  <a:cubicBezTo>
                    <a:pt x="572" y="1420"/>
                    <a:pt x="486" y="1402"/>
                    <a:pt x="399" y="1381"/>
                  </a:cubicBezTo>
                  <a:cubicBezTo>
                    <a:pt x="265" y="1346"/>
                    <a:pt x="122" y="1294"/>
                    <a:pt x="10" y="1208"/>
                  </a:cubicBezTo>
                  <a:cubicBezTo>
                    <a:pt x="5" y="1229"/>
                    <a:pt x="5" y="1251"/>
                    <a:pt x="1" y="1273"/>
                  </a:cubicBezTo>
                  <a:cubicBezTo>
                    <a:pt x="83" y="1329"/>
                    <a:pt x="178" y="1372"/>
                    <a:pt x="274" y="1402"/>
                  </a:cubicBezTo>
                  <a:cubicBezTo>
                    <a:pt x="399" y="1441"/>
                    <a:pt x="529" y="1472"/>
                    <a:pt x="659" y="1489"/>
                  </a:cubicBezTo>
                  <a:cubicBezTo>
                    <a:pt x="654" y="1549"/>
                    <a:pt x="646" y="1610"/>
                    <a:pt x="628" y="1666"/>
                  </a:cubicBezTo>
                  <a:cubicBezTo>
                    <a:pt x="576" y="1861"/>
                    <a:pt x="460" y="2025"/>
                    <a:pt x="308" y="2155"/>
                  </a:cubicBezTo>
                  <a:cubicBezTo>
                    <a:pt x="278" y="2185"/>
                    <a:pt x="243" y="2207"/>
                    <a:pt x="209" y="2233"/>
                  </a:cubicBezTo>
                  <a:cubicBezTo>
                    <a:pt x="217" y="2250"/>
                    <a:pt x="230" y="2263"/>
                    <a:pt x="239" y="2281"/>
                  </a:cubicBezTo>
                  <a:cubicBezTo>
                    <a:pt x="421" y="2146"/>
                    <a:pt x="572" y="1986"/>
                    <a:pt x="654" y="1766"/>
                  </a:cubicBezTo>
                  <a:cubicBezTo>
                    <a:pt x="689" y="1679"/>
                    <a:pt x="706" y="1588"/>
                    <a:pt x="715" y="1497"/>
                  </a:cubicBezTo>
                  <a:cubicBezTo>
                    <a:pt x="788" y="1510"/>
                    <a:pt x="862" y="1515"/>
                    <a:pt x="931" y="1523"/>
                  </a:cubicBezTo>
                  <a:cubicBezTo>
                    <a:pt x="1009" y="1532"/>
                    <a:pt x="1083" y="1536"/>
                    <a:pt x="1156" y="1536"/>
                  </a:cubicBezTo>
                  <a:cubicBezTo>
                    <a:pt x="1160" y="1874"/>
                    <a:pt x="1230" y="2207"/>
                    <a:pt x="1364" y="2519"/>
                  </a:cubicBezTo>
                  <a:cubicBezTo>
                    <a:pt x="1424" y="2661"/>
                    <a:pt x="1498" y="2795"/>
                    <a:pt x="1580" y="2925"/>
                  </a:cubicBezTo>
                  <a:lnTo>
                    <a:pt x="1580" y="2925"/>
                  </a:lnTo>
                  <a:cubicBezTo>
                    <a:pt x="1602" y="2925"/>
                    <a:pt x="1623" y="2925"/>
                    <a:pt x="1645" y="2921"/>
                  </a:cubicBezTo>
                  <a:cubicBezTo>
                    <a:pt x="1437" y="2609"/>
                    <a:pt x="1299" y="2259"/>
                    <a:pt x="1243" y="1891"/>
                  </a:cubicBezTo>
                  <a:cubicBezTo>
                    <a:pt x="1225" y="1774"/>
                    <a:pt x="1212" y="1658"/>
                    <a:pt x="1212" y="1541"/>
                  </a:cubicBezTo>
                  <a:cubicBezTo>
                    <a:pt x="1442" y="1545"/>
                    <a:pt x="1671" y="1532"/>
                    <a:pt x="1896" y="1497"/>
                  </a:cubicBezTo>
                  <a:cubicBezTo>
                    <a:pt x="1939" y="1800"/>
                    <a:pt x="2108" y="2082"/>
                    <a:pt x="2333" y="2289"/>
                  </a:cubicBezTo>
                  <a:cubicBezTo>
                    <a:pt x="2402" y="2350"/>
                    <a:pt x="2471" y="2406"/>
                    <a:pt x="2545" y="2458"/>
                  </a:cubicBezTo>
                  <a:cubicBezTo>
                    <a:pt x="2558" y="2445"/>
                    <a:pt x="2571" y="2428"/>
                    <a:pt x="2584" y="2415"/>
                  </a:cubicBezTo>
                  <a:cubicBezTo>
                    <a:pt x="2376" y="2272"/>
                    <a:pt x="2194" y="2095"/>
                    <a:pt x="2073" y="1865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6777410" y="2977754"/>
              <a:ext cx="738276" cy="1636416"/>
            </a:xfrm>
            <a:custGeom>
              <a:avLst/>
              <a:gdLst/>
              <a:ahLst/>
              <a:cxnLst/>
              <a:rect l="l" t="t" r="r" b="b"/>
              <a:pathLst>
                <a:path w="5054" h="11202" extrusionOk="0">
                  <a:moveTo>
                    <a:pt x="5054" y="983"/>
                  </a:moveTo>
                  <a:lnTo>
                    <a:pt x="4115" y="2389"/>
                  </a:lnTo>
                  <a:cubicBezTo>
                    <a:pt x="3267" y="3483"/>
                    <a:pt x="2376" y="4686"/>
                    <a:pt x="1545" y="5824"/>
                  </a:cubicBezTo>
                  <a:lnTo>
                    <a:pt x="1316" y="9397"/>
                  </a:lnTo>
                  <a:lnTo>
                    <a:pt x="1216" y="10959"/>
                  </a:lnTo>
                  <a:cubicBezTo>
                    <a:pt x="1216" y="10959"/>
                    <a:pt x="749" y="11202"/>
                    <a:pt x="381" y="10968"/>
                  </a:cubicBezTo>
                  <a:lnTo>
                    <a:pt x="265" y="9354"/>
                  </a:lnTo>
                  <a:lnTo>
                    <a:pt x="44" y="6218"/>
                  </a:lnTo>
                  <a:cubicBezTo>
                    <a:pt x="1" y="5616"/>
                    <a:pt x="144" y="5015"/>
                    <a:pt x="455" y="4496"/>
                  </a:cubicBezTo>
                  <a:cubicBezTo>
                    <a:pt x="2203" y="1593"/>
                    <a:pt x="3427" y="1"/>
                    <a:pt x="3427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6592329" y="4578646"/>
              <a:ext cx="375419" cy="151780"/>
            </a:xfrm>
            <a:custGeom>
              <a:avLst/>
              <a:gdLst/>
              <a:ahLst/>
              <a:cxnLst/>
              <a:rect l="l" t="t" r="r" b="b"/>
              <a:pathLst>
                <a:path w="2570" h="1039" extrusionOk="0">
                  <a:moveTo>
                    <a:pt x="2566" y="705"/>
                  </a:moveTo>
                  <a:cubicBezTo>
                    <a:pt x="2566" y="814"/>
                    <a:pt x="2557" y="883"/>
                    <a:pt x="2557" y="883"/>
                  </a:cubicBezTo>
                  <a:cubicBezTo>
                    <a:pt x="2557" y="883"/>
                    <a:pt x="1350" y="1039"/>
                    <a:pt x="0" y="879"/>
                  </a:cubicBezTo>
                  <a:cubicBezTo>
                    <a:pt x="0" y="809"/>
                    <a:pt x="13" y="749"/>
                    <a:pt x="43" y="701"/>
                  </a:cubicBezTo>
                  <a:cubicBezTo>
                    <a:pt x="242" y="342"/>
                    <a:pt x="1103" y="398"/>
                    <a:pt x="1648" y="9"/>
                  </a:cubicBezTo>
                  <a:lnTo>
                    <a:pt x="2488" y="0"/>
                  </a:lnTo>
                  <a:cubicBezTo>
                    <a:pt x="2566" y="234"/>
                    <a:pt x="2570" y="519"/>
                    <a:pt x="2566" y="705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6592329" y="4681048"/>
              <a:ext cx="374835" cy="49376"/>
            </a:xfrm>
            <a:custGeom>
              <a:avLst/>
              <a:gdLst/>
              <a:ahLst/>
              <a:cxnLst/>
              <a:rect l="l" t="t" r="r" b="b"/>
              <a:pathLst>
                <a:path w="2566" h="338" extrusionOk="0">
                  <a:moveTo>
                    <a:pt x="2566" y="4"/>
                  </a:moveTo>
                  <a:cubicBezTo>
                    <a:pt x="2566" y="113"/>
                    <a:pt x="2557" y="182"/>
                    <a:pt x="2557" y="182"/>
                  </a:cubicBezTo>
                  <a:cubicBezTo>
                    <a:pt x="2557" y="182"/>
                    <a:pt x="1350" y="338"/>
                    <a:pt x="0" y="178"/>
                  </a:cubicBezTo>
                  <a:cubicBezTo>
                    <a:pt x="0" y="108"/>
                    <a:pt x="13" y="48"/>
                    <a:pt x="43" y="0"/>
                  </a:cubicBezTo>
                  <a:cubicBezTo>
                    <a:pt x="878" y="87"/>
                    <a:pt x="1726" y="87"/>
                    <a:pt x="2566" y="4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6737677" y="4624807"/>
              <a:ext cx="22204" cy="21620"/>
            </a:xfrm>
            <a:custGeom>
              <a:avLst/>
              <a:gdLst/>
              <a:ahLst/>
              <a:cxnLst/>
              <a:rect l="l" t="t" r="r" b="b"/>
              <a:pathLst>
                <a:path w="152" h="148" extrusionOk="0">
                  <a:moveTo>
                    <a:pt x="139" y="87"/>
                  </a:moveTo>
                  <a:cubicBezTo>
                    <a:pt x="113" y="61"/>
                    <a:pt x="87" y="35"/>
                    <a:pt x="61" y="13"/>
                  </a:cubicBezTo>
                  <a:cubicBezTo>
                    <a:pt x="56" y="4"/>
                    <a:pt x="48" y="0"/>
                    <a:pt x="35" y="0"/>
                  </a:cubicBezTo>
                  <a:cubicBezTo>
                    <a:pt x="26" y="0"/>
                    <a:pt x="18" y="4"/>
                    <a:pt x="13" y="13"/>
                  </a:cubicBezTo>
                  <a:cubicBezTo>
                    <a:pt x="5" y="17"/>
                    <a:pt x="0" y="26"/>
                    <a:pt x="0" y="39"/>
                  </a:cubicBezTo>
                  <a:cubicBezTo>
                    <a:pt x="0" y="48"/>
                    <a:pt x="5" y="56"/>
                    <a:pt x="13" y="65"/>
                  </a:cubicBezTo>
                  <a:cubicBezTo>
                    <a:pt x="35" y="87"/>
                    <a:pt x="61" y="113"/>
                    <a:pt x="87" y="134"/>
                  </a:cubicBezTo>
                  <a:cubicBezTo>
                    <a:pt x="95" y="143"/>
                    <a:pt x="104" y="147"/>
                    <a:pt x="113" y="147"/>
                  </a:cubicBezTo>
                  <a:cubicBezTo>
                    <a:pt x="121" y="147"/>
                    <a:pt x="134" y="143"/>
                    <a:pt x="139" y="134"/>
                  </a:cubicBezTo>
                  <a:cubicBezTo>
                    <a:pt x="147" y="130"/>
                    <a:pt x="152" y="121"/>
                    <a:pt x="147" y="108"/>
                  </a:cubicBezTo>
                  <a:cubicBezTo>
                    <a:pt x="147" y="100"/>
                    <a:pt x="147" y="91"/>
                    <a:pt x="139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6760319" y="4616480"/>
              <a:ext cx="26148" cy="22935"/>
            </a:xfrm>
            <a:custGeom>
              <a:avLst/>
              <a:gdLst/>
              <a:ahLst/>
              <a:cxnLst/>
              <a:rect l="l" t="t" r="r" b="b"/>
              <a:pathLst>
                <a:path w="179" h="157" extrusionOk="0">
                  <a:moveTo>
                    <a:pt x="165" y="92"/>
                  </a:moveTo>
                  <a:cubicBezTo>
                    <a:pt x="131" y="66"/>
                    <a:pt x="96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lnTo>
                    <a:pt x="113" y="144"/>
                  </a:lnTo>
                  <a:cubicBezTo>
                    <a:pt x="122" y="152"/>
                    <a:pt x="131" y="157"/>
                    <a:pt x="139" y="157"/>
                  </a:cubicBezTo>
                  <a:cubicBezTo>
                    <a:pt x="148" y="157"/>
                    <a:pt x="161" y="152"/>
                    <a:pt x="165" y="144"/>
                  </a:cubicBezTo>
                  <a:cubicBezTo>
                    <a:pt x="174" y="139"/>
                    <a:pt x="178" y="126"/>
                    <a:pt x="178" y="118"/>
                  </a:cubicBezTo>
                  <a:cubicBezTo>
                    <a:pt x="174" y="109"/>
                    <a:pt x="174" y="100"/>
                    <a:pt x="165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6787490" y="4608300"/>
              <a:ext cx="24833" cy="2293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57" y="91"/>
                  </a:moveTo>
                  <a:cubicBezTo>
                    <a:pt x="126" y="65"/>
                    <a:pt x="92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cubicBezTo>
                    <a:pt x="44" y="87"/>
                    <a:pt x="75" y="117"/>
                    <a:pt x="105" y="143"/>
                  </a:cubicBezTo>
                  <a:cubicBezTo>
                    <a:pt x="113" y="152"/>
                    <a:pt x="122" y="156"/>
                    <a:pt x="131" y="156"/>
                  </a:cubicBezTo>
                  <a:cubicBezTo>
                    <a:pt x="139" y="156"/>
                    <a:pt x="152" y="152"/>
                    <a:pt x="157" y="143"/>
                  </a:cubicBezTo>
                  <a:cubicBezTo>
                    <a:pt x="161" y="135"/>
                    <a:pt x="170" y="126"/>
                    <a:pt x="165" y="117"/>
                  </a:cubicBezTo>
                  <a:cubicBezTo>
                    <a:pt x="165" y="109"/>
                    <a:pt x="165" y="100"/>
                    <a:pt x="157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6810278" y="4598220"/>
              <a:ext cx="25417" cy="22935"/>
            </a:xfrm>
            <a:custGeom>
              <a:avLst/>
              <a:gdLst/>
              <a:ahLst/>
              <a:cxnLst/>
              <a:rect l="l" t="t" r="r" b="b"/>
              <a:pathLst>
                <a:path w="174" h="157" extrusionOk="0">
                  <a:moveTo>
                    <a:pt x="161" y="96"/>
                  </a:moveTo>
                  <a:cubicBezTo>
                    <a:pt x="131" y="65"/>
                    <a:pt x="96" y="39"/>
                    <a:pt x="66" y="9"/>
                  </a:cubicBezTo>
                  <a:cubicBezTo>
                    <a:pt x="61" y="0"/>
                    <a:pt x="48" y="0"/>
                    <a:pt x="40" y="0"/>
                  </a:cubicBezTo>
                  <a:cubicBezTo>
                    <a:pt x="31" y="0"/>
                    <a:pt x="22" y="0"/>
                    <a:pt x="14" y="9"/>
                  </a:cubicBezTo>
                  <a:cubicBezTo>
                    <a:pt x="1" y="22"/>
                    <a:pt x="1" y="48"/>
                    <a:pt x="14" y="61"/>
                  </a:cubicBezTo>
                  <a:cubicBezTo>
                    <a:pt x="48" y="91"/>
                    <a:pt x="79" y="117"/>
                    <a:pt x="109" y="147"/>
                  </a:cubicBezTo>
                  <a:cubicBezTo>
                    <a:pt x="118" y="156"/>
                    <a:pt x="126" y="156"/>
                    <a:pt x="135" y="156"/>
                  </a:cubicBezTo>
                  <a:cubicBezTo>
                    <a:pt x="144" y="156"/>
                    <a:pt x="152" y="156"/>
                    <a:pt x="161" y="147"/>
                  </a:cubicBezTo>
                  <a:cubicBezTo>
                    <a:pt x="174" y="134"/>
                    <a:pt x="174" y="109"/>
                    <a:pt x="16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6815975" y="4344187"/>
              <a:ext cx="153674" cy="269960"/>
            </a:xfrm>
            <a:custGeom>
              <a:avLst/>
              <a:gdLst/>
              <a:ahLst/>
              <a:cxnLst/>
              <a:rect l="l" t="t" r="r" b="b"/>
              <a:pathLst>
                <a:path w="1052" h="1848" extrusionOk="0">
                  <a:moveTo>
                    <a:pt x="1052" y="43"/>
                  </a:moveTo>
                  <a:lnTo>
                    <a:pt x="952" y="1605"/>
                  </a:lnTo>
                  <a:cubicBezTo>
                    <a:pt x="952" y="1605"/>
                    <a:pt x="485" y="1848"/>
                    <a:pt x="117" y="1614"/>
                  </a:cubicBezTo>
                  <a:lnTo>
                    <a:pt x="1" y="0"/>
                  </a:lnTo>
                  <a:cubicBezTo>
                    <a:pt x="351" y="17"/>
                    <a:pt x="702" y="30"/>
                    <a:pt x="1052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7552942" y="2992362"/>
              <a:ext cx="1022104" cy="1422697"/>
            </a:xfrm>
            <a:custGeom>
              <a:avLst/>
              <a:gdLst/>
              <a:ahLst/>
              <a:cxnLst/>
              <a:rect l="l" t="t" r="r" b="b"/>
              <a:pathLst>
                <a:path w="6997" h="9739" extrusionOk="0">
                  <a:moveTo>
                    <a:pt x="6996" y="9047"/>
                  </a:moveTo>
                  <a:cubicBezTo>
                    <a:pt x="6996" y="9047"/>
                    <a:pt x="6927" y="9570"/>
                    <a:pt x="6529" y="9739"/>
                  </a:cubicBezTo>
                  <a:lnTo>
                    <a:pt x="5105" y="8878"/>
                  </a:lnTo>
                  <a:lnTo>
                    <a:pt x="2103" y="7069"/>
                  </a:lnTo>
                  <a:cubicBezTo>
                    <a:pt x="1701" y="6827"/>
                    <a:pt x="1406" y="6438"/>
                    <a:pt x="1277" y="5983"/>
                  </a:cubicBezTo>
                  <a:cubicBezTo>
                    <a:pt x="316" y="2609"/>
                    <a:pt x="0" y="493"/>
                    <a:pt x="0" y="493"/>
                  </a:cubicBezTo>
                  <a:lnTo>
                    <a:pt x="1744" y="0"/>
                  </a:lnTo>
                  <a:lnTo>
                    <a:pt x="2211" y="1622"/>
                  </a:lnTo>
                  <a:cubicBezTo>
                    <a:pt x="2436" y="2990"/>
                    <a:pt x="2704" y="4465"/>
                    <a:pt x="2968" y="5845"/>
                  </a:cubicBezTo>
                  <a:lnTo>
                    <a:pt x="5698" y="8017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8429413" y="4313218"/>
              <a:ext cx="257389" cy="371780"/>
            </a:xfrm>
            <a:custGeom>
              <a:avLst/>
              <a:gdLst/>
              <a:ahLst/>
              <a:cxnLst/>
              <a:rect l="l" t="t" r="r" b="b"/>
              <a:pathLst>
                <a:path w="1762" h="2545" extrusionOk="0">
                  <a:moveTo>
                    <a:pt x="1619" y="338"/>
                  </a:moveTo>
                  <a:cubicBezTo>
                    <a:pt x="1710" y="403"/>
                    <a:pt x="1762" y="450"/>
                    <a:pt x="1762" y="450"/>
                  </a:cubicBezTo>
                  <a:cubicBezTo>
                    <a:pt x="1762" y="450"/>
                    <a:pt x="1204" y="1527"/>
                    <a:pt x="299" y="2544"/>
                  </a:cubicBezTo>
                  <a:cubicBezTo>
                    <a:pt x="243" y="2505"/>
                    <a:pt x="204" y="2462"/>
                    <a:pt x="178" y="2410"/>
                  </a:cubicBezTo>
                  <a:cubicBezTo>
                    <a:pt x="1" y="2038"/>
                    <a:pt x="537" y="1363"/>
                    <a:pt x="529" y="697"/>
                  </a:cubicBezTo>
                  <a:lnTo>
                    <a:pt x="1000" y="0"/>
                  </a:lnTo>
                  <a:cubicBezTo>
                    <a:pt x="1234" y="69"/>
                    <a:pt x="1476" y="229"/>
                    <a:pt x="1619" y="338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8455415" y="4362447"/>
              <a:ext cx="231387" cy="322550"/>
            </a:xfrm>
            <a:custGeom>
              <a:avLst/>
              <a:gdLst/>
              <a:ahLst/>
              <a:cxnLst/>
              <a:rect l="l" t="t" r="r" b="b"/>
              <a:pathLst>
                <a:path w="1584" h="2208" extrusionOk="0">
                  <a:moveTo>
                    <a:pt x="1441" y="1"/>
                  </a:moveTo>
                  <a:cubicBezTo>
                    <a:pt x="1532" y="66"/>
                    <a:pt x="1584" y="113"/>
                    <a:pt x="1584" y="113"/>
                  </a:cubicBezTo>
                  <a:cubicBezTo>
                    <a:pt x="1584" y="113"/>
                    <a:pt x="1026" y="1190"/>
                    <a:pt x="121" y="2207"/>
                  </a:cubicBezTo>
                  <a:cubicBezTo>
                    <a:pt x="65" y="2168"/>
                    <a:pt x="26" y="2125"/>
                    <a:pt x="0" y="2073"/>
                  </a:cubicBezTo>
                  <a:cubicBezTo>
                    <a:pt x="550" y="1433"/>
                    <a:pt x="1034" y="736"/>
                    <a:pt x="1441" y="1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8490766" y="4508527"/>
              <a:ext cx="26002" cy="14608"/>
            </a:xfrm>
            <a:custGeom>
              <a:avLst/>
              <a:gdLst/>
              <a:ahLst/>
              <a:cxnLst/>
              <a:rect l="l" t="t" r="r" b="b"/>
              <a:pathLst>
                <a:path w="178" h="100" extrusionOk="0">
                  <a:moveTo>
                    <a:pt x="135" y="4"/>
                  </a:moveTo>
                  <a:cubicBezTo>
                    <a:pt x="100" y="9"/>
                    <a:pt x="66" y="17"/>
                    <a:pt x="31" y="26"/>
                  </a:cubicBezTo>
                  <a:cubicBezTo>
                    <a:pt x="22" y="26"/>
                    <a:pt x="14" y="30"/>
                    <a:pt x="9" y="39"/>
                  </a:cubicBezTo>
                  <a:cubicBezTo>
                    <a:pt x="5" y="48"/>
                    <a:pt x="1" y="56"/>
                    <a:pt x="5" y="65"/>
                  </a:cubicBezTo>
                  <a:cubicBezTo>
                    <a:pt x="5" y="78"/>
                    <a:pt x="9" y="87"/>
                    <a:pt x="18" y="91"/>
                  </a:cubicBezTo>
                  <a:cubicBezTo>
                    <a:pt x="27" y="95"/>
                    <a:pt x="35" y="100"/>
                    <a:pt x="44" y="95"/>
                  </a:cubicBezTo>
                  <a:cubicBezTo>
                    <a:pt x="79" y="91"/>
                    <a:pt x="113" y="82"/>
                    <a:pt x="148" y="74"/>
                  </a:cubicBezTo>
                  <a:cubicBezTo>
                    <a:pt x="156" y="74"/>
                    <a:pt x="165" y="69"/>
                    <a:pt x="174" y="61"/>
                  </a:cubicBezTo>
                  <a:cubicBezTo>
                    <a:pt x="178" y="52"/>
                    <a:pt x="178" y="43"/>
                    <a:pt x="178" y="35"/>
                  </a:cubicBezTo>
                  <a:cubicBezTo>
                    <a:pt x="174" y="22"/>
                    <a:pt x="169" y="13"/>
                    <a:pt x="161" y="9"/>
                  </a:cubicBezTo>
                  <a:cubicBezTo>
                    <a:pt x="156" y="4"/>
                    <a:pt x="143" y="0"/>
                    <a:pt x="13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8497048" y="4482525"/>
              <a:ext cx="29215" cy="17238"/>
            </a:xfrm>
            <a:custGeom>
              <a:avLst/>
              <a:gdLst/>
              <a:ahLst/>
              <a:cxnLst/>
              <a:rect l="l" t="t" r="r" b="b"/>
              <a:pathLst>
                <a:path w="200" h="118" extrusionOk="0">
                  <a:moveTo>
                    <a:pt x="157" y="5"/>
                  </a:moveTo>
                  <a:lnTo>
                    <a:pt x="31" y="44"/>
                  </a:lnTo>
                  <a:cubicBezTo>
                    <a:pt x="23" y="44"/>
                    <a:pt x="14" y="48"/>
                    <a:pt x="5" y="57"/>
                  </a:cubicBezTo>
                  <a:cubicBezTo>
                    <a:pt x="1" y="66"/>
                    <a:pt x="1" y="74"/>
                    <a:pt x="1" y="83"/>
                  </a:cubicBezTo>
                  <a:cubicBezTo>
                    <a:pt x="5" y="96"/>
                    <a:pt x="10" y="104"/>
                    <a:pt x="14" y="109"/>
                  </a:cubicBezTo>
                  <a:cubicBezTo>
                    <a:pt x="23" y="113"/>
                    <a:pt x="36" y="117"/>
                    <a:pt x="44" y="113"/>
                  </a:cubicBezTo>
                  <a:lnTo>
                    <a:pt x="170" y="74"/>
                  </a:lnTo>
                  <a:cubicBezTo>
                    <a:pt x="178" y="74"/>
                    <a:pt x="187" y="70"/>
                    <a:pt x="191" y="61"/>
                  </a:cubicBezTo>
                  <a:cubicBezTo>
                    <a:pt x="196" y="53"/>
                    <a:pt x="200" y="44"/>
                    <a:pt x="200" y="35"/>
                  </a:cubicBezTo>
                  <a:cubicBezTo>
                    <a:pt x="196" y="22"/>
                    <a:pt x="191" y="14"/>
                    <a:pt x="183" y="9"/>
                  </a:cubicBezTo>
                  <a:cubicBezTo>
                    <a:pt x="174" y="5"/>
                    <a:pt x="165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8505374" y="4456669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6" y="5"/>
                  </a:moveTo>
                  <a:cubicBezTo>
                    <a:pt x="113" y="13"/>
                    <a:pt x="74" y="26"/>
                    <a:pt x="35" y="35"/>
                  </a:cubicBezTo>
                  <a:cubicBezTo>
                    <a:pt x="22" y="39"/>
                    <a:pt x="13" y="44"/>
                    <a:pt x="9" y="48"/>
                  </a:cubicBezTo>
                  <a:cubicBezTo>
                    <a:pt x="4" y="57"/>
                    <a:pt x="0" y="69"/>
                    <a:pt x="4" y="78"/>
                  </a:cubicBezTo>
                  <a:cubicBezTo>
                    <a:pt x="4" y="87"/>
                    <a:pt x="9" y="95"/>
                    <a:pt x="17" y="100"/>
                  </a:cubicBezTo>
                  <a:cubicBezTo>
                    <a:pt x="26" y="104"/>
                    <a:pt x="35" y="108"/>
                    <a:pt x="48" y="104"/>
                  </a:cubicBezTo>
                  <a:cubicBezTo>
                    <a:pt x="87" y="95"/>
                    <a:pt x="126" y="87"/>
                    <a:pt x="169" y="74"/>
                  </a:cubicBezTo>
                  <a:cubicBezTo>
                    <a:pt x="178" y="74"/>
                    <a:pt x="186" y="69"/>
                    <a:pt x="191" y="61"/>
                  </a:cubicBezTo>
                  <a:cubicBezTo>
                    <a:pt x="195" y="52"/>
                    <a:pt x="199" y="44"/>
                    <a:pt x="195" y="35"/>
                  </a:cubicBezTo>
                  <a:cubicBezTo>
                    <a:pt x="195" y="22"/>
                    <a:pt x="191" y="13"/>
                    <a:pt x="182" y="9"/>
                  </a:cubicBezTo>
                  <a:cubicBezTo>
                    <a:pt x="173" y="5"/>
                    <a:pt x="165" y="0"/>
                    <a:pt x="15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8510341" y="4431981"/>
              <a:ext cx="29215" cy="15923"/>
            </a:xfrm>
            <a:custGeom>
              <a:avLst/>
              <a:gdLst/>
              <a:ahLst/>
              <a:cxnLst/>
              <a:rect l="l" t="t" r="r" b="b"/>
              <a:pathLst>
                <a:path w="200" h="109" extrusionOk="0">
                  <a:moveTo>
                    <a:pt x="157" y="5"/>
                  </a:moveTo>
                  <a:cubicBezTo>
                    <a:pt x="118" y="14"/>
                    <a:pt x="74" y="22"/>
                    <a:pt x="31" y="31"/>
                  </a:cubicBezTo>
                  <a:cubicBezTo>
                    <a:pt x="22" y="35"/>
                    <a:pt x="14" y="39"/>
                    <a:pt x="9" y="48"/>
                  </a:cubicBezTo>
                  <a:cubicBezTo>
                    <a:pt x="5" y="52"/>
                    <a:pt x="1" y="65"/>
                    <a:pt x="1" y="74"/>
                  </a:cubicBezTo>
                  <a:cubicBezTo>
                    <a:pt x="5" y="91"/>
                    <a:pt x="27" y="109"/>
                    <a:pt x="44" y="104"/>
                  </a:cubicBezTo>
                  <a:cubicBezTo>
                    <a:pt x="87" y="96"/>
                    <a:pt x="126" y="87"/>
                    <a:pt x="169" y="74"/>
                  </a:cubicBezTo>
                  <a:cubicBezTo>
                    <a:pt x="178" y="74"/>
                    <a:pt x="187" y="70"/>
                    <a:pt x="191" y="61"/>
                  </a:cubicBezTo>
                  <a:cubicBezTo>
                    <a:pt x="200" y="52"/>
                    <a:pt x="200" y="44"/>
                    <a:pt x="200" y="35"/>
                  </a:cubicBezTo>
                  <a:cubicBezTo>
                    <a:pt x="195" y="18"/>
                    <a:pt x="178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8298673" y="4163340"/>
              <a:ext cx="276379" cy="251700"/>
            </a:xfrm>
            <a:custGeom>
              <a:avLst/>
              <a:gdLst/>
              <a:ahLst/>
              <a:cxnLst/>
              <a:rect l="l" t="t" r="r" b="b"/>
              <a:pathLst>
                <a:path w="1892" h="1723" extrusionOk="0">
                  <a:moveTo>
                    <a:pt x="1891" y="1031"/>
                  </a:moveTo>
                  <a:cubicBezTo>
                    <a:pt x="1891" y="1031"/>
                    <a:pt x="1822" y="1554"/>
                    <a:pt x="1424" y="1723"/>
                  </a:cubicBezTo>
                  <a:lnTo>
                    <a:pt x="0" y="86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6912095" y="2897557"/>
              <a:ext cx="1091491" cy="812219"/>
            </a:xfrm>
            <a:custGeom>
              <a:avLst/>
              <a:gdLst/>
              <a:ahLst/>
              <a:cxnLst/>
              <a:rect l="l" t="t" r="r" b="b"/>
              <a:pathLst>
                <a:path w="7472" h="5560" extrusionOk="0">
                  <a:moveTo>
                    <a:pt x="7472" y="5088"/>
                  </a:moveTo>
                  <a:cubicBezTo>
                    <a:pt x="7385" y="5131"/>
                    <a:pt x="7299" y="5166"/>
                    <a:pt x="7212" y="5200"/>
                  </a:cubicBezTo>
                  <a:cubicBezTo>
                    <a:pt x="7100" y="5248"/>
                    <a:pt x="6983" y="5291"/>
                    <a:pt x="6866" y="5330"/>
                  </a:cubicBezTo>
                  <a:cubicBezTo>
                    <a:pt x="6797" y="5352"/>
                    <a:pt x="6732" y="5369"/>
                    <a:pt x="6663" y="5386"/>
                  </a:cubicBezTo>
                  <a:cubicBezTo>
                    <a:pt x="6546" y="5421"/>
                    <a:pt x="6429" y="5447"/>
                    <a:pt x="6313" y="5469"/>
                  </a:cubicBezTo>
                  <a:cubicBezTo>
                    <a:pt x="5906" y="5546"/>
                    <a:pt x="5486" y="5559"/>
                    <a:pt x="5075" y="5495"/>
                  </a:cubicBezTo>
                  <a:cubicBezTo>
                    <a:pt x="4876" y="4482"/>
                    <a:pt x="4448" y="3366"/>
                    <a:pt x="4249" y="2315"/>
                  </a:cubicBezTo>
                  <a:cubicBezTo>
                    <a:pt x="3535" y="3228"/>
                    <a:pt x="2778" y="4313"/>
                    <a:pt x="2060" y="5226"/>
                  </a:cubicBezTo>
                  <a:cubicBezTo>
                    <a:pt x="1207" y="5118"/>
                    <a:pt x="411" y="4577"/>
                    <a:pt x="0" y="3820"/>
                  </a:cubicBezTo>
                  <a:cubicBezTo>
                    <a:pt x="740" y="2821"/>
                    <a:pt x="1480" y="1817"/>
                    <a:pt x="2215" y="813"/>
                  </a:cubicBezTo>
                  <a:cubicBezTo>
                    <a:pt x="3124" y="558"/>
                    <a:pt x="4106" y="376"/>
                    <a:pt x="5062" y="199"/>
                  </a:cubicBezTo>
                  <a:cubicBezTo>
                    <a:pt x="5183" y="177"/>
                    <a:pt x="5304" y="156"/>
                    <a:pt x="5421" y="134"/>
                  </a:cubicBezTo>
                  <a:cubicBezTo>
                    <a:pt x="5486" y="126"/>
                    <a:pt x="5551" y="113"/>
                    <a:pt x="5616" y="100"/>
                  </a:cubicBezTo>
                  <a:cubicBezTo>
                    <a:pt x="5737" y="78"/>
                    <a:pt x="5858" y="56"/>
                    <a:pt x="5975" y="35"/>
                  </a:cubicBezTo>
                  <a:cubicBezTo>
                    <a:pt x="6040" y="22"/>
                    <a:pt x="6105" y="13"/>
                    <a:pt x="6170" y="0"/>
                  </a:cubicBezTo>
                  <a:cubicBezTo>
                    <a:pt x="6879" y="1739"/>
                    <a:pt x="7195" y="3288"/>
                    <a:pt x="7472" y="50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7651545" y="2917131"/>
              <a:ext cx="233870" cy="779350"/>
            </a:xfrm>
            <a:custGeom>
              <a:avLst/>
              <a:gdLst/>
              <a:ahLst/>
              <a:cxnLst/>
              <a:rect l="l" t="t" r="r" b="b"/>
              <a:pathLst>
                <a:path w="1601" h="5335" extrusionOk="0">
                  <a:moveTo>
                    <a:pt x="1601" y="5252"/>
                  </a:moveTo>
                  <a:cubicBezTo>
                    <a:pt x="1484" y="5287"/>
                    <a:pt x="1367" y="5313"/>
                    <a:pt x="1251" y="5335"/>
                  </a:cubicBezTo>
                  <a:cubicBezTo>
                    <a:pt x="1216" y="5045"/>
                    <a:pt x="1177" y="4755"/>
                    <a:pt x="1134" y="4465"/>
                  </a:cubicBezTo>
                  <a:cubicBezTo>
                    <a:pt x="900" y="2968"/>
                    <a:pt x="524" y="1493"/>
                    <a:pt x="0" y="65"/>
                  </a:cubicBezTo>
                  <a:cubicBezTo>
                    <a:pt x="121" y="43"/>
                    <a:pt x="242" y="22"/>
                    <a:pt x="359" y="0"/>
                  </a:cubicBezTo>
                  <a:cubicBezTo>
                    <a:pt x="493" y="368"/>
                    <a:pt x="619" y="736"/>
                    <a:pt x="731" y="1103"/>
                  </a:cubicBezTo>
                  <a:cubicBezTo>
                    <a:pt x="1147" y="2458"/>
                    <a:pt x="1437" y="3846"/>
                    <a:pt x="1601" y="5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7732326" y="2902523"/>
              <a:ext cx="233432" cy="773799"/>
            </a:xfrm>
            <a:custGeom>
              <a:avLst/>
              <a:gdLst/>
              <a:ahLst/>
              <a:cxnLst/>
              <a:rect l="l" t="t" r="r" b="b"/>
              <a:pathLst>
                <a:path w="1598" h="5297" extrusionOk="0">
                  <a:moveTo>
                    <a:pt x="1597" y="5166"/>
                  </a:moveTo>
                  <a:cubicBezTo>
                    <a:pt x="1485" y="5214"/>
                    <a:pt x="1368" y="5257"/>
                    <a:pt x="1251" y="5296"/>
                  </a:cubicBezTo>
                  <a:cubicBezTo>
                    <a:pt x="1221" y="5024"/>
                    <a:pt x="1182" y="4751"/>
                    <a:pt x="1143" y="4483"/>
                  </a:cubicBezTo>
                  <a:cubicBezTo>
                    <a:pt x="910" y="2977"/>
                    <a:pt x="524" y="1498"/>
                    <a:pt x="1" y="66"/>
                  </a:cubicBezTo>
                  <a:cubicBezTo>
                    <a:pt x="122" y="44"/>
                    <a:pt x="243" y="22"/>
                    <a:pt x="360" y="1"/>
                  </a:cubicBezTo>
                  <a:cubicBezTo>
                    <a:pt x="494" y="373"/>
                    <a:pt x="624" y="745"/>
                    <a:pt x="736" y="1121"/>
                  </a:cubicBezTo>
                  <a:cubicBezTo>
                    <a:pt x="1143" y="2441"/>
                    <a:pt x="1429" y="3799"/>
                    <a:pt x="1597" y="5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6846359" y="1327050"/>
              <a:ext cx="469639" cy="475352"/>
            </a:xfrm>
            <a:custGeom>
              <a:avLst/>
              <a:gdLst/>
              <a:ahLst/>
              <a:cxnLst/>
              <a:rect l="l" t="t" r="r" b="b"/>
              <a:pathLst>
                <a:path w="3215" h="3254" extrusionOk="0">
                  <a:moveTo>
                    <a:pt x="2977" y="632"/>
                  </a:moveTo>
                  <a:cubicBezTo>
                    <a:pt x="2817" y="411"/>
                    <a:pt x="2505" y="294"/>
                    <a:pt x="2259" y="407"/>
                  </a:cubicBezTo>
                  <a:cubicBezTo>
                    <a:pt x="1865" y="0"/>
                    <a:pt x="1099" y="108"/>
                    <a:pt x="667" y="415"/>
                  </a:cubicBezTo>
                  <a:cubicBezTo>
                    <a:pt x="139" y="792"/>
                    <a:pt x="0" y="1558"/>
                    <a:pt x="472" y="2038"/>
                  </a:cubicBezTo>
                  <a:cubicBezTo>
                    <a:pt x="956" y="2522"/>
                    <a:pt x="1722" y="2540"/>
                    <a:pt x="2198" y="3028"/>
                  </a:cubicBezTo>
                  <a:cubicBezTo>
                    <a:pt x="2302" y="3137"/>
                    <a:pt x="2427" y="3253"/>
                    <a:pt x="2588" y="3215"/>
                  </a:cubicBezTo>
                  <a:cubicBezTo>
                    <a:pt x="2739" y="3176"/>
                    <a:pt x="2804" y="3020"/>
                    <a:pt x="2856" y="2894"/>
                  </a:cubicBezTo>
                  <a:cubicBezTo>
                    <a:pt x="3007" y="2527"/>
                    <a:pt x="3102" y="2142"/>
                    <a:pt x="3141" y="1752"/>
                  </a:cubicBezTo>
                  <a:cubicBezTo>
                    <a:pt x="3185" y="1380"/>
                    <a:pt x="3215" y="952"/>
                    <a:pt x="2977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6905813" y="1362986"/>
              <a:ext cx="365340" cy="627132"/>
            </a:xfrm>
            <a:custGeom>
              <a:avLst/>
              <a:gdLst/>
              <a:ahLst/>
              <a:cxnLst/>
              <a:rect l="l" t="t" r="r" b="b"/>
              <a:pathLst>
                <a:path w="2501" h="4293" extrusionOk="0">
                  <a:moveTo>
                    <a:pt x="1930" y="650"/>
                  </a:moveTo>
                  <a:cubicBezTo>
                    <a:pt x="1363" y="1"/>
                    <a:pt x="0" y="572"/>
                    <a:pt x="17" y="1182"/>
                  </a:cubicBezTo>
                  <a:cubicBezTo>
                    <a:pt x="61" y="2445"/>
                    <a:pt x="346" y="2904"/>
                    <a:pt x="744" y="3116"/>
                  </a:cubicBezTo>
                  <a:cubicBezTo>
                    <a:pt x="1207" y="3358"/>
                    <a:pt x="1454" y="3258"/>
                    <a:pt x="1609" y="3955"/>
                  </a:cubicBezTo>
                  <a:cubicBezTo>
                    <a:pt x="1839" y="4292"/>
                    <a:pt x="2414" y="4215"/>
                    <a:pt x="2501" y="3756"/>
                  </a:cubicBezTo>
                  <a:cubicBezTo>
                    <a:pt x="2284" y="2834"/>
                    <a:pt x="2444" y="2069"/>
                    <a:pt x="2444" y="2069"/>
                  </a:cubicBezTo>
                  <a:cubicBezTo>
                    <a:pt x="2444" y="2069"/>
                    <a:pt x="2163" y="918"/>
                    <a:pt x="1930" y="65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6882295" y="1397168"/>
              <a:ext cx="386959" cy="227597"/>
            </a:xfrm>
            <a:custGeom>
              <a:avLst/>
              <a:gdLst/>
              <a:ahLst/>
              <a:cxnLst/>
              <a:rect l="l" t="t" r="r" b="b"/>
              <a:pathLst>
                <a:path w="2649" h="1558" extrusionOk="0">
                  <a:moveTo>
                    <a:pt x="1978" y="615"/>
                  </a:moveTo>
                  <a:cubicBezTo>
                    <a:pt x="1809" y="1021"/>
                    <a:pt x="1303" y="1047"/>
                    <a:pt x="1303" y="1047"/>
                  </a:cubicBezTo>
                  <a:lnTo>
                    <a:pt x="1532" y="740"/>
                  </a:lnTo>
                  <a:cubicBezTo>
                    <a:pt x="1532" y="740"/>
                    <a:pt x="922" y="1311"/>
                    <a:pt x="165" y="1328"/>
                  </a:cubicBezTo>
                  <a:cubicBezTo>
                    <a:pt x="165" y="1328"/>
                    <a:pt x="1" y="1090"/>
                    <a:pt x="230" y="571"/>
                  </a:cubicBezTo>
                  <a:cubicBezTo>
                    <a:pt x="373" y="243"/>
                    <a:pt x="961" y="39"/>
                    <a:pt x="1498" y="18"/>
                  </a:cubicBezTo>
                  <a:cubicBezTo>
                    <a:pt x="2039" y="0"/>
                    <a:pt x="2311" y="173"/>
                    <a:pt x="2411" y="541"/>
                  </a:cubicBezTo>
                  <a:cubicBezTo>
                    <a:pt x="2510" y="909"/>
                    <a:pt x="2649" y="1359"/>
                    <a:pt x="2649" y="1359"/>
                  </a:cubicBezTo>
                  <a:lnTo>
                    <a:pt x="2484" y="1558"/>
                  </a:lnTo>
                  <a:cubicBezTo>
                    <a:pt x="2125" y="1419"/>
                    <a:pt x="1978" y="615"/>
                    <a:pt x="1978" y="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7224265" y="1584151"/>
              <a:ext cx="98164" cy="112045"/>
            </a:xfrm>
            <a:custGeom>
              <a:avLst/>
              <a:gdLst/>
              <a:ahLst/>
              <a:cxnLst/>
              <a:rect l="l" t="t" r="r" b="b"/>
              <a:pathLst>
                <a:path w="672" h="767" extrusionOk="0">
                  <a:moveTo>
                    <a:pt x="585" y="511"/>
                  </a:moveTo>
                  <a:cubicBezTo>
                    <a:pt x="494" y="684"/>
                    <a:pt x="312" y="767"/>
                    <a:pt x="174" y="693"/>
                  </a:cubicBezTo>
                  <a:cubicBezTo>
                    <a:pt x="35" y="624"/>
                    <a:pt x="1" y="425"/>
                    <a:pt x="87" y="256"/>
                  </a:cubicBezTo>
                  <a:cubicBezTo>
                    <a:pt x="178" y="83"/>
                    <a:pt x="360" y="1"/>
                    <a:pt x="498" y="70"/>
                  </a:cubicBezTo>
                  <a:cubicBezTo>
                    <a:pt x="632" y="144"/>
                    <a:pt x="671" y="338"/>
                    <a:pt x="585" y="51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7250121" y="1605040"/>
              <a:ext cx="55217" cy="65299"/>
            </a:xfrm>
            <a:custGeom>
              <a:avLst/>
              <a:gdLst/>
              <a:ahLst/>
              <a:cxnLst/>
              <a:rect l="l" t="t" r="r" b="b"/>
              <a:pathLst>
                <a:path w="378" h="447" extrusionOk="0">
                  <a:moveTo>
                    <a:pt x="256" y="18"/>
                  </a:moveTo>
                  <a:cubicBezTo>
                    <a:pt x="200" y="1"/>
                    <a:pt x="131" y="18"/>
                    <a:pt x="74" y="61"/>
                  </a:cubicBezTo>
                  <a:cubicBezTo>
                    <a:pt x="44" y="83"/>
                    <a:pt x="27" y="104"/>
                    <a:pt x="14" y="130"/>
                  </a:cubicBezTo>
                  <a:cubicBezTo>
                    <a:pt x="1" y="165"/>
                    <a:pt x="1" y="204"/>
                    <a:pt x="23" y="230"/>
                  </a:cubicBezTo>
                  <a:cubicBezTo>
                    <a:pt x="36" y="256"/>
                    <a:pt x="61" y="269"/>
                    <a:pt x="83" y="282"/>
                  </a:cubicBezTo>
                  <a:cubicBezTo>
                    <a:pt x="100" y="286"/>
                    <a:pt x="118" y="295"/>
                    <a:pt x="126" y="308"/>
                  </a:cubicBezTo>
                  <a:cubicBezTo>
                    <a:pt x="144" y="325"/>
                    <a:pt x="144" y="351"/>
                    <a:pt x="135" y="373"/>
                  </a:cubicBezTo>
                  <a:cubicBezTo>
                    <a:pt x="122" y="390"/>
                    <a:pt x="96" y="403"/>
                    <a:pt x="74" y="399"/>
                  </a:cubicBezTo>
                  <a:cubicBezTo>
                    <a:pt x="61" y="394"/>
                    <a:pt x="49" y="403"/>
                    <a:pt x="44" y="416"/>
                  </a:cubicBezTo>
                  <a:cubicBezTo>
                    <a:pt x="44" y="429"/>
                    <a:pt x="53" y="442"/>
                    <a:pt x="66" y="446"/>
                  </a:cubicBezTo>
                  <a:cubicBezTo>
                    <a:pt x="79" y="446"/>
                    <a:pt x="92" y="446"/>
                    <a:pt x="109" y="446"/>
                  </a:cubicBezTo>
                  <a:cubicBezTo>
                    <a:pt x="135" y="438"/>
                    <a:pt x="161" y="420"/>
                    <a:pt x="178" y="394"/>
                  </a:cubicBezTo>
                  <a:cubicBezTo>
                    <a:pt x="200" y="355"/>
                    <a:pt x="191" y="308"/>
                    <a:pt x="161" y="273"/>
                  </a:cubicBezTo>
                  <a:cubicBezTo>
                    <a:pt x="148" y="256"/>
                    <a:pt x="126" y="247"/>
                    <a:pt x="109" y="234"/>
                  </a:cubicBezTo>
                  <a:cubicBezTo>
                    <a:pt x="87" y="226"/>
                    <a:pt x="70" y="217"/>
                    <a:pt x="61" y="204"/>
                  </a:cubicBezTo>
                  <a:cubicBezTo>
                    <a:pt x="53" y="191"/>
                    <a:pt x="53" y="169"/>
                    <a:pt x="61" y="152"/>
                  </a:cubicBezTo>
                  <a:cubicBezTo>
                    <a:pt x="61" y="143"/>
                    <a:pt x="70" y="135"/>
                    <a:pt x="74" y="130"/>
                  </a:cubicBezTo>
                  <a:cubicBezTo>
                    <a:pt x="96" y="122"/>
                    <a:pt x="126" y="122"/>
                    <a:pt x="148" y="135"/>
                  </a:cubicBezTo>
                  <a:cubicBezTo>
                    <a:pt x="170" y="152"/>
                    <a:pt x="183" y="178"/>
                    <a:pt x="183" y="200"/>
                  </a:cubicBezTo>
                  <a:cubicBezTo>
                    <a:pt x="183" y="217"/>
                    <a:pt x="196" y="226"/>
                    <a:pt x="209" y="226"/>
                  </a:cubicBezTo>
                  <a:cubicBezTo>
                    <a:pt x="209" y="226"/>
                    <a:pt x="213" y="226"/>
                    <a:pt x="213" y="226"/>
                  </a:cubicBezTo>
                  <a:cubicBezTo>
                    <a:pt x="226" y="221"/>
                    <a:pt x="235" y="213"/>
                    <a:pt x="230" y="200"/>
                  </a:cubicBezTo>
                  <a:cubicBezTo>
                    <a:pt x="230" y="156"/>
                    <a:pt x="209" y="122"/>
                    <a:pt x="174" y="96"/>
                  </a:cubicBezTo>
                  <a:cubicBezTo>
                    <a:pt x="161" y="87"/>
                    <a:pt x="148" y="83"/>
                    <a:pt x="135" y="78"/>
                  </a:cubicBezTo>
                  <a:cubicBezTo>
                    <a:pt x="170" y="61"/>
                    <a:pt x="209" y="53"/>
                    <a:pt x="243" y="66"/>
                  </a:cubicBezTo>
                  <a:cubicBezTo>
                    <a:pt x="286" y="74"/>
                    <a:pt x="325" y="117"/>
                    <a:pt x="317" y="165"/>
                  </a:cubicBezTo>
                  <a:cubicBezTo>
                    <a:pt x="312" y="178"/>
                    <a:pt x="321" y="191"/>
                    <a:pt x="334" y="195"/>
                  </a:cubicBezTo>
                  <a:cubicBezTo>
                    <a:pt x="347" y="195"/>
                    <a:pt x="360" y="187"/>
                    <a:pt x="364" y="174"/>
                  </a:cubicBezTo>
                  <a:cubicBezTo>
                    <a:pt x="377" y="109"/>
                    <a:pt x="330" y="35"/>
                    <a:pt x="256" y="18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6343265" y="2030425"/>
              <a:ext cx="793347" cy="634582"/>
            </a:xfrm>
            <a:custGeom>
              <a:avLst/>
              <a:gdLst/>
              <a:ahLst/>
              <a:cxnLst/>
              <a:rect l="l" t="t" r="r" b="b"/>
              <a:pathLst>
                <a:path w="5431" h="4344" extrusionOk="0">
                  <a:moveTo>
                    <a:pt x="5032" y="736"/>
                  </a:moveTo>
                  <a:lnTo>
                    <a:pt x="5019" y="351"/>
                  </a:lnTo>
                  <a:lnTo>
                    <a:pt x="4673" y="0"/>
                  </a:lnTo>
                  <a:cubicBezTo>
                    <a:pt x="4673" y="0"/>
                    <a:pt x="4565" y="126"/>
                    <a:pt x="4478" y="351"/>
                  </a:cubicBezTo>
                  <a:lnTo>
                    <a:pt x="3358" y="3159"/>
                  </a:lnTo>
                  <a:lnTo>
                    <a:pt x="303" y="2882"/>
                  </a:lnTo>
                  <a:lnTo>
                    <a:pt x="1" y="3448"/>
                  </a:lnTo>
                  <a:cubicBezTo>
                    <a:pt x="1" y="3448"/>
                    <a:pt x="2917" y="4344"/>
                    <a:pt x="3756" y="4206"/>
                  </a:cubicBezTo>
                  <a:cubicBezTo>
                    <a:pt x="4595" y="4071"/>
                    <a:pt x="5430" y="1095"/>
                    <a:pt x="5430" y="109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094201" y="2435505"/>
              <a:ext cx="359789" cy="191076"/>
            </a:xfrm>
            <a:custGeom>
              <a:avLst/>
              <a:gdLst/>
              <a:ahLst/>
              <a:cxnLst/>
              <a:rect l="l" t="t" r="r" b="b"/>
              <a:pathLst>
                <a:path w="2463" h="1308" extrusionOk="0">
                  <a:moveTo>
                    <a:pt x="2026" y="109"/>
                  </a:moveTo>
                  <a:cubicBezTo>
                    <a:pt x="2026" y="109"/>
                    <a:pt x="1139" y="0"/>
                    <a:pt x="953" y="39"/>
                  </a:cubicBezTo>
                  <a:cubicBezTo>
                    <a:pt x="771" y="74"/>
                    <a:pt x="1" y="515"/>
                    <a:pt x="31" y="567"/>
                  </a:cubicBezTo>
                  <a:cubicBezTo>
                    <a:pt x="62" y="623"/>
                    <a:pt x="793" y="334"/>
                    <a:pt x="793" y="334"/>
                  </a:cubicBezTo>
                  <a:cubicBezTo>
                    <a:pt x="793" y="334"/>
                    <a:pt x="126" y="861"/>
                    <a:pt x="187" y="926"/>
                  </a:cubicBezTo>
                  <a:cubicBezTo>
                    <a:pt x="243" y="996"/>
                    <a:pt x="879" y="554"/>
                    <a:pt x="879" y="554"/>
                  </a:cubicBezTo>
                  <a:cubicBezTo>
                    <a:pt x="879" y="554"/>
                    <a:pt x="485" y="1034"/>
                    <a:pt x="529" y="1082"/>
                  </a:cubicBezTo>
                  <a:cubicBezTo>
                    <a:pt x="572" y="1134"/>
                    <a:pt x="1113" y="684"/>
                    <a:pt x="1113" y="684"/>
                  </a:cubicBezTo>
                  <a:cubicBezTo>
                    <a:pt x="1113" y="684"/>
                    <a:pt x="685" y="1216"/>
                    <a:pt x="762" y="1264"/>
                  </a:cubicBezTo>
                  <a:cubicBezTo>
                    <a:pt x="840" y="1307"/>
                    <a:pt x="1359" y="775"/>
                    <a:pt x="1359" y="775"/>
                  </a:cubicBezTo>
                  <a:cubicBezTo>
                    <a:pt x="1359" y="775"/>
                    <a:pt x="1744" y="1216"/>
                    <a:pt x="2463" y="67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6264967" y="2454496"/>
              <a:ext cx="103131" cy="70850"/>
            </a:xfrm>
            <a:custGeom>
              <a:avLst/>
              <a:gdLst/>
              <a:ahLst/>
              <a:cxnLst/>
              <a:rect l="l" t="t" r="r" b="b"/>
              <a:pathLst>
                <a:path w="706" h="485" extrusionOk="0">
                  <a:moveTo>
                    <a:pt x="688" y="485"/>
                  </a:moveTo>
                  <a:lnTo>
                    <a:pt x="688" y="485"/>
                  </a:lnTo>
                  <a:cubicBezTo>
                    <a:pt x="636" y="485"/>
                    <a:pt x="584" y="468"/>
                    <a:pt x="545" y="433"/>
                  </a:cubicBezTo>
                  <a:cubicBezTo>
                    <a:pt x="511" y="403"/>
                    <a:pt x="485" y="359"/>
                    <a:pt x="476" y="312"/>
                  </a:cubicBezTo>
                  <a:cubicBezTo>
                    <a:pt x="325" y="269"/>
                    <a:pt x="0" y="165"/>
                    <a:pt x="13" y="82"/>
                  </a:cubicBezTo>
                  <a:cubicBezTo>
                    <a:pt x="26" y="0"/>
                    <a:pt x="350" y="18"/>
                    <a:pt x="489" y="31"/>
                  </a:cubicBezTo>
                  <a:cubicBezTo>
                    <a:pt x="502" y="31"/>
                    <a:pt x="506" y="39"/>
                    <a:pt x="506" y="52"/>
                  </a:cubicBezTo>
                  <a:cubicBezTo>
                    <a:pt x="506" y="61"/>
                    <a:pt x="498" y="69"/>
                    <a:pt x="489" y="65"/>
                  </a:cubicBezTo>
                  <a:cubicBezTo>
                    <a:pt x="264" y="48"/>
                    <a:pt x="52" y="57"/>
                    <a:pt x="48" y="87"/>
                  </a:cubicBezTo>
                  <a:cubicBezTo>
                    <a:pt x="43" y="121"/>
                    <a:pt x="251" y="212"/>
                    <a:pt x="493" y="281"/>
                  </a:cubicBezTo>
                  <a:cubicBezTo>
                    <a:pt x="502" y="281"/>
                    <a:pt x="506" y="290"/>
                    <a:pt x="506" y="294"/>
                  </a:cubicBezTo>
                  <a:cubicBezTo>
                    <a:pt x="515" y="338"/>
                    <a:pt x="537" y="377"/>
                    <a:pt x="571" y="407"/>
                  </a:cubicBezTo>
                  <a:cubicBezTo>
                    <a:pt x="601" y="433"/>
                    <a:pt x="645" y="450"/>
                    <a:pt x="688" y="450"/>
                  </a:cubicBezTo>
                  <a:cubicBezTo>
                    <a:pt x="697" y="450"/>
                    <a:pt x="705" y="459"/>
                    <a:pt x="705" y="468"/>
                  </a:cubicBezTo>
                  <a:cubicBezTo>
                    <a:pt x="705" y="481"/>
                    <a:pt x="697" y="485"/>
                    <a:pt x="688" y="485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7142753" y="2016548"/>
              <a:ext cx="224521" cy="410930"/>
            </a:xfrm>
            <a:custGeom>
              <a:avLst/>
              <a:gdLst/>
              <a:ahLst/>
              <a:cxnLst/>
              <a:rect l="l" t="t" r="r" b="b"/>
              <a:pathLst>
                <a:path w="1537" h="2813" extrusionOk="0">
                  <a:moveTo>
                    <a:pt x="1394" y="0"/>
                  </a:moveTo>
                  <a:cubicBezTo>
                    <a:pt x="662" y="389"/>
                    <a:pt x="0" y="2306"/>
                    <a:pt x="0" y="2306"/>
                  </a:cubicBezTo>
                  <a:lnTo>
                    <a:pt x="1303" y="2812"/>
                  </a:lnTo>
                  <a:cubicBezTo>
                    <a:pt x="1424" y="1705"/>
                    <a:pt x="1536" y="619"/>
                    <a:pt x="1394" y="0"/>
                  </a:cubicBezTo>
                  <a:close/>
                </a:path>
              </a:pathLst>
            </a:custGeom>
            <a:solidFill>
              <a:srgbClr val="03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7025890" y="1900268"/>
              <a:ext cx="787504" cy="1171874"/>
            </a:xfrm>
            <a:custGeom>
              <a:avLst/>
              <a:gdLst/>
              <a:ahLst/>
              <a:cxnLst/>
              <a:rect l="l" t="t" r="r" b="b"/>
              <a:pathLst>
                <a:path w="5391" h="8022" extrusionOk="0">
                  <a:moveTo>
                    <a:pt x="800" y="320"/>
                  </a:moveTo>
                  <a:cubicBezTo>
                    <a:pt x="476" y="476"/>
                    <a:pt x="208" y="666"/>
                    <a:pt x="0" y="891"/>
                  </a:cubicBezTo>
                  <a:cubicBezTo>
                    <a:pt x="0" y="891"/>
                    <a:pt x="965" y="3842"/>
                    <a:pt x="1276" y="7857"/>
                  </a:cubicBezTo>
                  <a:cubicBezTo>
                    <a:pt x="3773" y="8021"/>
                    <a:pt x="5391" y="6827"/>
                    <a:pt x="5391" y="6827"/>
                  </a:cubicBezTo>
                  <a:cubicBezTo>
                    <a:pt x="4214" y="3158"/>
                    <a:pt x="2648" y="56"/>
                    <a:pt x="2648" y="56"/>
                  </a:cubicBezTo>
                  <a:cubicBezTo>
                    <a:pt x="2315" y="4"/>
                    <a:pt x="1990" y="0"/>
                    <a:pt x="1674" y="43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7064309" y="1902167"/>
              <a:ext cx="769975" cy="1231183"/>
            </a:xfrm>
            <a:custGeom>
              <a:avLst/>
              <a:gdLst/>
              <a:ahLst/>
              <a:cxnLst/>
              <a:rect l="l" t="t" r="r" b="b"/>
              <a:pathLst>
                <a:path w="5271" h="8428" extrusionOk="0">
                  <a:moveTo>
                    <a:pt x="5271" y="6918"/>
                  </a:moveTo>
                  <a:cubicBezTo>
                    <a:pt x="4050" y="7978"/>
                    <a:pt x="2329" y="8428"/>
                    <a:pt x="732" y="8142"/>
                  </a:cubicBezTo>
                  <a:cubicBezTo>
                    <a:pt x="754" y="6464"/>
                    <a:pt x="412" y="4101"/>
                    <a:pt x="200" y="3145"/>
                  </a:cubicBezTo>
                  <a:cubicBezTo>
                    <a:pt x="382" y="2306"/>
                    <a:pt x="373" y="1410"/>
                    <a:pt x="1" y="636"/>
                  </a:cubicBezTo>
                  <a:cubicBezTo>
                    <a:pt x="83" y="549"/>
                    <a:pt x="204" y="489"/>
                    <a:pt x="312" y="428"/>
                  </a:cubicBezTo>
                  <a:cubicBezTo>
                    <a:pt x="338" y="757"/>
                    <a:pt x="473" y="1064"/>
                    <a:pt x="646" y="1350"/>
                  </a:cubicBezTo>
                  <a:cubicBezTo>
                    <a:pt x="723" y="1484"/>
                    <a:pt x="819" y="1609"/>
                    <a:pt x="948" y="1692"/>
                  </a:cubicBezTo>
                  <a:cubicBezTo>
                    <a:pt x="1078" y="1774"/>
                    <a:pt x="1247" y="1808"/>
                    <a:pt x="1390" y="1752"/>
                  </a:cubicBezTo>
                  <a:cubicBezTo>
                    <a:pt x="1593" y="1670"/>
                    <a:pt x="1684" y="1432"/>
                    <a:pt x="1727" y="1216"/>
                  </a:cubicBezTo>
                  <a:cubicBezTo>
                    <a:pt x="1814" y="805"/>
                    <a:pt x="1801" y="407"/>
                    <a:pt x="1710" y="0"/>
                  </a:cubicBezTo>
                  <a:lnTo>
                    <a:pt x="1995" y="0"/>
                  </a:lnTo>
                  <a:cubicBezTo>
                    <a:pt x="2008" y="917"/>
                    <a:pt x="2610" y="1770"/>
                    <a:pt x="3453" y="2133"/>
                  </a:cubicBezTo>
                  <a:cubicBezTo>
                    <a:pt x="4141" y="3682"/>
                    <a:pt x="4799" y="5291"/>
                    <a:pt x="5271" y="69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7405694" y="1908449"/>
              <a:ext cx="550566" cy="698420"/>
            </a:xfrm>
            <a:custGeom>
              <a:avLst/>
              <a:gdLst/>
              <a:ahLst/>
              <a:cxnLst/>
              <a:rect l="l" t="t" r="r" b="b"/>
              <a:pathLst>
                <a:path w="3769" h="4781" extrusionOk="0">
                  <a:moveTo>
                    <a:pt x="3505" y="1125"/>
                  </a:moveTo>
                  <a:cubicBezTo>
                    <a:pt x="3241" y="316"/>
                    <a:pt x="48" y="0"/>
                    <a:pt x="48" y="0"/>
                  </a:cubicBezTo>
                  <a:lnTo>
                    <a:pt x="0" y="104"/>
                  </a:lnTo>
                  <a:cubicBezTo>
                    <a:pt x="35" y="459"/>
                    <a:pt x="130" y="904"/>
                    <a:pt x="281" y="1220"/>
                  </a:cubicBezTo>
                  <a:lnTo>
                    <a:pt x="2375" y="1618"/>
                  </a:lnTo>
                  <a:lnTo>
                    <a:pt x="1389" y="4569"/>
                  </a:lnTo>
                  <a:lnTo>
                    <a:pt x="1999" y="4781"/>
                  </a:lnTo>
                  <a:cubicBezTo>
                    <a:pt x="1999" y="4781"/>
                    <a:pt x="3769" y="1930"/>
                    <a:pt x="3505" y="112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7549728" y="2530311"/>
              <a:ext cx="203632" cy="332630"/>
            </a:xfrm>
            <a:custGeom>
              <a:avLst/>
              <a:gdLst/>
              <a:ahLst/>
              <a:cxnLst/>
              <a:rect l="l" t="t" r="r" b="b"/>
              <a:pathLst>
                <a:path w="1394" h="2277" extrusionOk="0">
                  <a:moveTo>
                    <a:pt x="438" y="230"/>
                  </a:moveTo>
                  <a:cubicBezTo>
                    <a:pt x="438" y="230"/>
                    <a:pt x="48" y="1034"/>
                    <a:pt x="22" y="1220"/>
                  </a:cubicBezTo>
                  <a:cubicBezTo>
                    <a:pt x="1" y="1407"/>
                    <a:pt x="165" y="2276"/>
                    <a:pt x="226" y="2263"/>
                  </a:cubicBezTo>
                  <a:cubicBezTo>
                    <a:pt x="286" y="2254"/>
                    <a:pt x="252" y="1471"/>
                    <a:pt x="252" y="1471"/>
                  </a:cubicBezTo>
                  <a:cubicBezTo>
                    <a:pt x="252" y="1471"/>
                    <a:pt x="533" y="2267"/>
                    <a:pt x="615" y="2237"/>
                  </a:cubicBezTo>
                  <a:cubicBezTo>
                    <a:pt x="697" y="2203"/>
                    <a:pt x="490" y="1458"/>
                    <a:pt x="490" y="1458"/>
                  </a:cubicBezTo>
                  <a:cubicBezTo>
                    <a:pt x="490" y="1458"/>
                    <a:pt x="810" y="1986"/>
                    <a:pt x="875" y="1960"/>
                  </a:cubicBezTo>
                  <a:cubicBezTo>
                    <a:pt x="935" y="1939"/>
                    <a:pt x="689" y="1281"/>
                    <a:pt x="689" y="1281"/>
                  </a:cubicBezTo>
                  <a:cubicBezTo>
                    <a:pt x="689" y="1281"/>
                    <a:pt x="1048" y="1861"/>
                    <a:pt x="1117" y="1800"/>
                  </a:cubicBezTo>
                  <a:cubicBezTo>
                    <a:pt x="1186" y="1740"/>
                    <a:pt x="849" y="1073"/>
                    <a:pt x="849" y="1073"/>
                  </a:cubicBezTo>
                  <a:cubicBezTo>
                    <a:pt x="849" y="1073"/>
                    <a:pt x="1394" y="857"/>
                    <a:pt x="1108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229D3-1055-F506-7A9F-AB96D0D12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21</a:t>
            </a:fld>
            <a:endParaRPr lang="en"/>
          </a:p>
        </p:txBody>
      </p:sp>
      <p:pic>
        <p:nvPicPr>
          <p:cNvPr id="8" name="Picture 7" descr="A logo of a basketball player&#10;&#10;Description automatically generated">
            <a:extLst>
              <a:ext uri="{FF2B5EF4-FFF2-40B4-BE49-F238E27FC236}">
                <a16:creationId xmlns:a16="http://schemas.microsoft.com/office/drawing/2014/main" id="{56D4CD12-8708-4329-5CDD-2A55C725C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904121" y="76198"/>
            <a:ext cx="1736644" cy="8769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DA5580-6FC3-DC99-5201-8A0316EA7638}"/>
              </a:ext>
            </a:extLst>
          </p:cNvPr>
          <p:cNvSpPr/>
          <p:nvPr/>
        </p:nvSpPr>
        <p:spPr>
          <a:xfrm>
            <a:off x="9061333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9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79B3-B8F0-E193-3A13-7103444A2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042" y="210787"/>
            <a:ext cx="4955583" cy="572700"/>
          </a:xfrm>
        </p:spPr>
        <p:txBody>
          <a:bodyPr/>
          <a:lstStyle/>
          <a:p>
            <a:pPr algn="l"/>
            <a:r>
              <a:rPr lang="en-US" sz="2800"/>
              <a:t>Las Vegas Vipers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F59B2-54A7-F282-5100-CF621319A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4" name="Picture 3" descr="A green snake wearing sunglasses and a hat&#10;&#10;Description automatically generated">
            <a:extLst>
              <a:ext uri="{FF2B5EF4-FFF2-40B4-BE49-F238E27FC236}">
                <a16:creationId xmlns:a16="http://schemas.microsoft.com/office/drawing/2014/main" id="{3888278D-A103-2482-D97F-83901DDC9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2" r="17156" b="14443"/>
          <a:stretch/>
        </p:blipFill>
        <p:spPr>
          <a:xfrm>
            <a:off x="157890" y="234412"/>
            <a:ext cx="3026278" cy="4907022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logo of a basketball player&#10;&#10;Description automatically generated">
            <a:extLst>
              <a:ext uri="{FF2B5EF4-FFF2-40B4-BE49-F238E27FC236}">
                <a16:creationId xmlns:a16="http://schemas.microsoft.com/office/drawing/2014/main" id="{CECEF02F-3FF8-AA35-0790-0DEB3B75E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878486" y="86683"/>
            <a:ext cx="1736644" cy="8769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EA0A27-35C1-F303-7011-6C04C6927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890" y="963618"/>
            <a:ext cx="3969095" cy="396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DEC004-3556-26B5-C30D-A2ACAB3A9966}"/>
              </a:ext>
            </a:extLst>
          </p:cNvPr>
          <p:cNvSpPr/>
          <p:nvPr/>
        </p:nvSpPr>
        <p:spPr>
          <a:xfrm>
            <a:off x="906796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D826C-6DAC-69B8-74EE-CFCB3F52C0F5}"/>
              </a:ext>
            </a:extLst>
          </p:cNvPr>
          <p:cNvSpPr/>
          <p:nvPr/>
        </p:nvSpPr>
        <p:spPr>
          <a:xfrm>
            <a:off x="9003460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19A33-0DF2-9ECB-48E4-90B4E852CD3B}"/>
              </a:ext>
            </a:extLst>
          </p:cNvPr>
          <p:cNvSpPr/>
          <p:nvPr/>
        </p:nvSpPr>
        <p:spPr>
          <a:xfrm>
            <a:off x="4373776" y="1964209"/>
            <a:ext cx="53915" cy="8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41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277397" y="-35140"/>
            <a:ext cx="6336961" cy="5213780"/>
            <a:chOff x="0" y="0"/>
            <a:chExt cx="6184570" cy="50883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t="-24907" b="-3031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51903" y="-35140"/>
            <a:ext cx="2666318" cy="1245835"/>
            <a:chOff x="0" y="0"/>
            <a:chExt cx="812800" cy="3797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79780"/>
            </a:xfrm>
            <a:custGeom>
              <a:avLst/>
              <a:gdLst/>
              <a:ahLst/>
              <a:cxnLst/>
              <a:rect l="l" t="t" r="r" b="b"/>
              <a:pathLst>
                <a:path w="812800" h="379780">
                  <a:moveTo>
                    <a:pt x="406400" y="37978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379780"/>
                  </a:lnTo>
                  <a:close/>
                </a:path>
              </a:pathLst>
            </a:custGeom>
            <a:solidFill>
              <a:srgbClr val="1D428A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7602"/>
              <a:ext cx="558800" cy="18585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130"/>
                </a:lnSpc>
              </a:pPr>
              <a:endParaRPr sz="700"/>
            </a:p>
          </p:txBody>
        </p:sp>
      </p:grpSp>
      <p:sp>
        <p:nvSpPr>
          <p:cNvPr id="8" name="Freeform 8"/>
          <p:cNvSpPr/>
          <p:nvPr/>
        </p:nvSpPr>
        <p:spPr>
          <a:xfrm rot="10800000">
            <a:off x="1451662" y="3544051"/>
            <a:ext cx="1225342" cy="189928"/>
          </a:xfrm>
          <a:custGeom>
            <a:avLst/>
            <a:gdLst/>
            <a:ahLst/>
            <a:cxnLst/>
            <a:rect l="l" t="t" r="r" b="b"/>
            <a:pathLst>
              <a:path w="2450684" h="379856">
                <a:moveTo>
                  <a:pt x="0" y="0"/>
                </a:moveTo>
                <a:lnTo>
                  <a:pt x="2450684" y="0"/>
                </a:lnTo>
                <a:lnTo>
                  <a:pt x="2450684" y="379856"/>
                </a:lnTo>
                <a:lnTo>
                  <a:pt x="0" y="379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5275398" y="4408069"/>
            <a:ext cx="2041779" cy="954020"/>
            <a:chOff x="0" y="0"/>
            <a:chExt cx="812800" cy="3797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79780"/>
            </a:xfrm>
            <a:custGeom>
              <a:avLst/>
              <a:gdLst/>
              <a:ahLst/>
              <a:cxnLst/>
              <a:rect l="l" t="t" r="r" b="b"/>
              <a:pathLst>
                <a:path w="812800" h="379780">
                  <a:moveTo>
                    <a:pt x="406400" y="37978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379780"/>
                  </a:lnTo>
                  <a:close/>
                </a:path>
              </a:pathLst>
            </a:custGeom>
            <a:solidFill>
              <a:srgbClr val="1D428A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17602"/>
              <a:ext cx="558800" cy="18585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130"/>
                </a:lnSpc>
              </a:pPr>
              <a:endParaRPr sz="70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5339FA5B-50B5-4641-828E-01E103962F46}"/>
              </a:ext>
            </a:extLst>
          </p:cNvPr>
          <p:cNvSpPr txBox="1">
            <a:spLocks/>
          </p:cNvSpPr>
          <p:nvPr/>
        </p:nvSpPr>
        <p:spPr>
          <a:xfrm>
            <a:off x="117918" y="2135292"/>
            <a:ext cx="4114800" cy="6740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>
                <a:latin typeface="Fira Sans" panose="020B0503050000020004" pitchFamily="34" charset="0"/>
              </a:rPr>
              <a:t>Marketing and Financial Analysis</a:t>
            </a:r>
          </a:p>
        </p:txBody>
      </p:sp>
      <p:pic>
        <p:nvPicPr>
          <p:cNvPr id="13" name="Picture 12" descr="A logo of a basketball player&#10;&#10;Description automatically generated">
            <a:extLst>
              <a:ext uri="{FF2B5EF4-FFF2-40B4-BE49-F238E27FC236}">
                <a16:creationId xmlns:a16="http://schemas.microsoft.com/office/drawing/2014/main" id="{D52F3C38-D582-315F-471A-C1F65E1091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147"/>
          <a:stretch/>
        </p:blipFill>
        <p:spPr>
          <a:xfrm>
            <a:off x="-227066" y="4250419"/>
            <a:ext cx="1538281" cy="776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75FBFD-43F6-69D7-21C7-FC003437C731}"/>
              </a:ext>
            </a:extLst>
          </p:cNvPr>
          <p:cNvSpPr/>
          <p:nvPr/>
        </p:nvSpPr>
        <p:spPr>
          <a:xfrm>
            <a:off x="0" y="0"/>
            <a:ext cx="117918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63795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FFC3F-C001-8AEE-AD89-CCCFC40A1830}"/>
              </a:ext>
            </a:extLst>
          </p:cNvPr>
          <p:cNvSpPr/>
          <p:nvPr/>
        </p:nvSpPr>
        <p:spPr>
          <a:xfrm>
            <a:off x="9061928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913FD-BB23-A7A8-6BE9-E233DB5C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58" y="179781"/>
            <a:ext cx="8229600" cy="572700"/>
          </a:xfrm>
        </p:spPr>
        <p:txBody>
          <a:bodyPr/>
          <a:lstStyle/>
          <a:p>
            <a:pPr algn="l"/>
            <a:r>
              <a:rPr lang="en-US" sz="2200"/>
              <a:t>Sponsor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F33DA-6585-DAC6-92E0-403A0D2A05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2050" name="Picture 2" descr="A white t on a pink background&#10;&#10;Description automatically generated">
            <a:extLst>
              <a:ext uri="{FF2B5EF4-FFF2-40B4-BE49-F238E27FC236}">
                <a16:creationId xmlns:a16="http://schemas.microsoft.com/office/drawing/2014/main" id="{F52DEE1A-900B-118D-5AF0-B1C391596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98" y="1041294"/>
            <a:ext cx="1965940" cy="197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group of cans of soda&#10;&#10;Description automatically generated">
            <a:extLst>
              <a:ext uri="{FF2B5EF4-FFF2-40B4-BE49-F238E27FC236}">
                <a16:creationId xmlns:a16="http://schemas.microsoft.com/office/drawing/2014/main" id="{4A04F687-56C4-BEC0-F5CE-052E9D5D1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4" y="867056"/>
            <a:ext cx="2274167" cy="227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yellow and black logo&#10;&#10;Description automatically generated">
            <a:extLst>
              <a:ext uri="{FF2B5EF4-FFF2-40B4-BE49-F238E27FC236}">
                <a16:creationId xmlns:a16="http://schemas.microsoft.com/office/drawing/2014/main" id="{9E4BB929-29E2-BC4F-B09B-B4136EF1F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92" y="1262967"/>
            <a:ext cx="1703783" cy="57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 logo on a building&#10;&#10;Description automatically generated">
            <a:extLst>
              <a:ext uri="{FF2B5EF4-FFF2-40B4-BE49-F238E27FC236}">
                <a16:creationId xmlns:a16="http://schemas.microsoft.com/office/drawing/2014/main" id="{120AACB2-23DE-D174-4E1B-6F8FD7D3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69" y="1164816"/>
            <a:ext cx="1992089" cy="197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BB1464-F6F3-3131-6FAA-B704E847BC4C}"/>
              </a:ext>
            </a:extLst>
          </p:cNvPr>
          <p:cNvSpPr txBox="1"/>
          <p:nvPr/>
        </p:nvSpPr>
        <p:spPr>
          <a:xfrm>
            <a:off x="355720" y="3141046"/>
            <a:ext cx="2453729" cy="10868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Char char="•"/>
            </a:pPr>
            <a:r>
              <a:rPr lang="en-US" sz="1100">
                <a:latin typeface="Josefin Sans"/>
              </a:rPr>
              <a:t>Las Vegas T-Mobile Arena 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100">
                <a:latin typeface="Josefin Sans"/>
              </a:rPr>
              <a:t>All-Net Resort and Arena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100">
                <a:latin typeface="Josefin Sans"/>
              </a:rPr>
              <a:t>Future partnership to provide 5G ANS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9022E-4C3E-27A4-9931-5B226699DDFF}"/>
              </a:ext>
            </a:extLst>
          </p:cNvPr>
          <p:cNvSpPr txBox="1"/>
          <p:nvPr/>
        </p:nvSpPr>
        <p:spPr>
          <a:xfrm>
            <a:off x="3271211" y="3141046"/>
            <a:ext cx="2499911" cy="8329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100">
                <a:latin typeface="Josefin Sans"/>
              </a:rPr>
              <a:t>Headquarters in Las Vegas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100">
                <a:latin typeface="Josefin Sans"/>
              </a:rPr>
              <a:t>70 sponsorship deals during the NFL Draft in 2022</a:t>
            </a:r>
            <a:endParaRPr lang="en-US" sz="1100">
              <a:latin typeface="Josefin Sa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613A6-EE91-6C78-FD01-D743CB284D05}"/>
              </a:ext>
            </a:extLst>
          </p:cNvPr>
          <p:cNvSpPr txBox="1"/>
          <p:nvPr/>
        </p:nvSpPr>
        <p:spPr>
          <a:xfrm>
            <a:off x="6314872" y="3163710"/>
            <a:ext cx="2564176" cy="5790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100">
                <a:latin typeface="Josefin Sans"/>
              </a:rPr>
              <a:t>Located near the T-Mobile Arena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100">
                <a:latin typeface="Josefin Sans" pitchFamily="2" charset="77"/>
              </a:rPr>
              <a:t>Potential hotel deals for fans </a:t>
            </a:r>
          </a:p>
        </p:txBody>
      </p:sp>
      <p:pic>
        <p:nvPicPr>
          <p:cNvPr id="7" name="Picture 6" descr="A logo of a basketball player&#10;&#10;Description automatically generated">
            <a:extLst>
              <a:ext uri="{FF2B5EF4-FFF2-40B4-BE49-F238E27FC236}">
                <a16:creationId xmlns:a16="http://schemas.microsoft.com/office/drawing/2014/main" id="{3C884BF7-6CDC-F3A9-2342-43EF58F7ED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147"/>
          <a:stretch/>
        </p:blipFill>
        <p:spPr>
          <a:xfrm>
            <a:off x="7878486" y="110206"/>
            <a:ext cx="1736644" cy="876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35398-A1C0-E87D-D272-A8A8E7D250DD}"/>
              </a:ext>
            </a:extLst>
          </p:cNvPr>
          <p:cNvSpPr/>
          <p:nvPr/>
        </p:nvSpPr>
        <p:spPr>
          <a:xfrm>
            <a:off x="9016208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81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660A5-07C5-AA9A-1AE6-B02D1542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58" y="302524"/>
            <a:ext cx="8229600" cy="572700"/>
          </a:xfrm>
        </p:spPr>
        <p:txBody>
          <a:bodyPr/>
          <a:lstStyle/>
          <a:p>
            <a:pPr algn="l"/>
            <a:r>
              <a:rPr lang="en-US" sz="2000"/>
              <a:t>Personalized Marketing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6E3E15-830F-91F5-01B0-90D19A1509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D9646B86-5DD4-1FC9-CE0F-87EE9AC0B631}"/>
              </a:ext>
            </a:extLst>
          </p:cNvPr>
          <p:cNvSpPr/>
          <p:nvPr/>
        </p:nvSpPr>
        <p:spPr>
          <a:xfrm>
            <a:off x="3459274" y="1660540"/>
            <a:ext cx="1021200" cy="102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21;p18">
            <a:extLst>
              <a:ext uri="{FF2B5EF4-FFF2-40B4-BE49-F238E27FC236}">
                <a16:creationId xmlns:a16="http://schemas.microsoft.com/office/drawing/2014/main" id="{77B9228F-630E-C218-8B80-5A61E8C53474}"/>
              </a:ext>
            </a:extLst>
          </p:cNvPr>
          <p:cNvGrpSpPr/>
          <p:nvPr/>
        </p:nvGrpSpPr>
        <p:grpSpPr>
          <a:xfrm>
            <a:off x="248871" y="1166750"/>
            <a:ext cx="3634644" cy="1407214"/>
            <a:chOff x="275334" y="1389965"/>
            <a:chExt cx="3634644" cy="1407214"/>
          </a:xfrm>
        </p:grpSpPr>
        <p:sp>
          <p:nvSpPr>
            <p:cNvPr id="6" name="Google Shape;122;p18">
              <a:extLst>
                <a:ext uri="{FF2B5EF4-FFF2-40B4-BE49-F238E27FC236}">
                  <a16:creationId xmlns:a16="http://schemas.microsoft.com/office/drawing/2014/main" id="{AA83AC51-022C-D88E-4093-1A1CB1A03666}"/>
                </a:ext>
              </a:extLst>
            </p:cNvPr>
            <p:cNvSpPr txBox="1"/>
            <p:nvPr/>
          </p:nvSpPr>
          <p:spPr>
            <a:xfrm>
              <a:off x="855069" y="1477568"/>
              <a:ext cx="3054909" cy="61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en" b="1">
                  <a:solidFill>
                    <a:srgbClr val="0D0D0D"/>
                  </a:solidFill>
                  <a:latin typeface="Josefin Sans" pitchFamily="2" charset="77"/>
                </a:rPr>
                <a:t>Community &amp; Fan Engagement</a:t>
              </a:r>
              <a:endParaRPr lang="en-US">
                <a:latin typeface="Josefin Sans" pitchFamily="2" charset="77"/>
              </a:endParaRPr>
            </a:p>
            <a:p>
              <a:endParaRPr lang="en" sz="1600" b="1">
                <a:solidFill>
                  <a:schemeClr val="dk1"/>
                </a:solidFill>
                <a:latin typeface="Josefin Sans" pitchFamily="2" charset="77"/>
              </a:endParaRPr>
            </a:p>
          </p:txBody>
        </p:sp>
        <p:sp>
          <p:nvSpPr>
            <p:cNvPr id="7" name="Google Shape;123;p18">
              <a:extLst>
                <a:ext uri="{FF2B5EF4-FFF2-40B4-BE49-F238E27FC236}">
                  <a16:creationId xmlns:a16="http://schemas.microsoft.com/office/drawing/2014/main" id="{2486ED7D-13A7-BD19-C47E-AD3F5B4A59D8}"/>
                </a:ext>
              </a:extLst>
            </p:cNvPr>
            <p:cNvSpPr txBox="1"/>
            <p:nvPr/>
          </p:nvSpPr>
          <p:spPr>
            <a:xfrm>
              <a:off x="921878" y="1718078"/>
              <a:ext cx="2352769" cy="1079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200">
                  <a:solidFill>
                    <a:schemeClr val="dk1"/>
                  </a:solidFill>
                  <a:latin typeface="Josefin Sans"/>
                </a:rPr>
                <a:t>Las Vegas themed pre-season games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200">
                  <a:solidFill>
                    <a:schemeClr val="dk1"/>
                  </a:solidFill>
                  <a:latin typeface="Josefin Sans"/>
                </a:rPr>
                <a:t>Las Vegas Vipers players participate in t</a:t>
              </a:r>
              <a:r>
                <a:rPr lang="en-US" sz="1200">
                  <a:solidFill>
                    <a:schemeClr val="dk1"/>
                  </a:solidFill>
                  <a:latin typeface="Josefin Sans"/>
                </a:rPr>
                <a:t>he</a:t>
              </a:r>
              <a:r>
                <a:rPr lang="en" sz="1200">
                  <a:solidFill>
                    <a:schemeClr val="dk1"/>
                  </a:solidFill>
                  <a:latin typeface="Josefin Sans"/>
                </a:rPr>
                <a:t> NBA’s summer league in Las Vegas</a:t>
              </a:r>
            </a:p>
          </p:txBody>
        </p:sp>
        <p:sp>
          <p:nvSpPr>
            <p:cNvPr id="8" name="Google Shape;124;p18">
              <a:extLst>
                <a:ext uri="{FF2B5EF4-FFF2-40B4-BE49-F238E27FC236}">
                  <a16:creationId xmlns:a16="http://schemas.microsoft.com/office/drawing/2014/main" id="{EBE655D3-9AEB-F037-329F-B7508D0DB44F}"/>
                </a:ext>
              </a:extLst>
            </p:cNvPr>
            <p:cNvSpPr txBox="1"/>
            <p:nvPr/>
          </p:nvSpPr>
          <p:spPr>
            <a:xfrm>
              <a:off x="275334" y="1389965"/>
              <a:ext cx="588000" cy="531000"/>
            </a:xfrm>
            <a:prstGeom prst="rect">
              <a:avLst/>
            </a:prstGeom>
            <a:solidFill>
              <a:srgbClr val="1D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chemeClr val="lt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01</a:t>
              </a:r>
              <a:endParaRPr sz="27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sp>
        <p:nvSpPr>
          <p:cNvPr id="12" name="Google Shape;145;p18">
            <a:extLst>
              <a:ext uri="{FF2B5EF4-FFF2-40B4-BE49-F238E27FC236}">
                <a16:creationId xmlns:a16="http://schemas.microsoft.com/office/drawing/2014/main" id="{BF8C621D-EDA4-26C2-E816-D63612BFD59E}"/>
              </a:ext>
            </a:extLst>
          </p:cNvPr>
          <p:cNvSpPr txBox="1"/>
          <p:nvPr/>
        </p:nvSpPr>
        <p:spPr>
          <a:xfrm>
            <a:off x="5318786" y="983911"/>
            <a:ext cx="2519481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 b="1">
                <a:solidFill>
                  <a:schemeClr val="dk1"/>
                </a:solidFill>
                <a:latin typeface="Josefin Sans"/>
              </a:rPr>
              <a:t>Social Media</a:t>
            </a:r>
            <a:endParaRPr lang="en" b="1">
              <a:solidFill>
                <a:schemeClr val="dk1"/>
              </a:solidFill>
              <a:latin typeface="Josefin Sans" pitchFamily="2" charset="77"/>
            </a:endParaRPr>
          </a:p>
        </p:txBody>
      </p:sp>
      <p:sp>
        <p:nvSpPr>
          <p:cNvPr id="13" name="Google Shape;146;p18">
            <a:extLst>
              <a:ext uri="{FF2B5EF4-FFF2-40B4-BE49-F238E27FC236}">
                <a16:creationId xmlns:a16="http://schemas.microsoft.com/office/drawing/2014/main" id="{88FDFDFC-D941-D43F-13C7-34C52D96B3A4}"/>
              </a:ext>
            </a:extLst>
          </p:cNvPr>
          <p:cNvSpPr txBox="1"/>
          <p:nvPr/>
        </p:nvSpPr>
        <p:spPr>
          <a:xfrm>
            <a:off x="810782" y="3497152"/>
            <a:ext cx="2664443" cy="62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Josefin Sans"/>
                <a:ea typeface="Martel Sans"/>
              </a:rPr>
              <a:t>Local retired NBA players as brand ambassadors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Josefin Sans"/>
              </a:rPr>
              <a:t>Fan of the month – NBA loyalty rewards program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4" name="Google Shape;147;p18">
            <a:extLst>
              <a:ext uri="{FF2B5EF4-FFF2-40B4-BE49-F238E27FC236}">
                <a16:creationId xmlns:a16="http://schemas.microsoft.com/office/drawing/2014/main" id="{3DED37A4-B51C-2C94-E500-08246BEFDDDD}"/>
              </a:ext>
            </a:extLst>
          </p:cNvPr>
          <p:cNvSpPr txBox="1"/>
          <p:nvPr/>
        </p:nvSpPr>
        <p:spPr>
          <a:xfrm>
            <a:off x="7929250" y="1200747"/>
            <a:ext cx="653413" cy="5310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02</a:t>
            </a:r>
            <a:endParaRPr sz="27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1" name="Google Shape;150;p18">
            <a:extLst>
              <a:ext uri="{FF2B5EF4-FFF2-40B4-BE49-F238E27FC236}">
                <a16:creationId xmlns:a16="http://schemas.microsoft.com/office/drawing/2014/main" id="{18A8A681-70ED-2FE1-0E51-F278159E8571}"/>
              </a:ext>
            </a:extLst>
          </p:cNvPr>
          <p:cNvSpPr/>
          <p:nvPr/>
        </p:nvSpPr>
        <p:spPr>
          <a:xfrm>
            <a:off x="4620310" y="2034411"/>
            <a:ext cx="315966" cy="284404"/>
          </a:xfrm>
          <a:custGeom>
            <a:avLst/>
            <a:gdLst/>
            <a:ahLst/>
            <a:cxnLst/>
            <a:rect l="l" t="t" r="r" b="b"/>
            <a:pathLst>
              <a:path w="4119" h="4120" extrusionOk="0">
                <a:moveTo>
                  <a:pt x="3022" y="698"/>
                </a:moveTo>
                <a:cubicBezTo>
                  <a:pt x="3181" y="818"/>
                  <a:pt x="3331" y="968"/>
                  <a:pt x="3441" y="1137"/>
                </a:cubicBezTo>
                <a:lnTo>
                  <a:pt x="2952" y="1297"/>
                </a:lnTo>
                <a:cubicBezTo>
                  <a:pt x="2931" y="1302"/>
                  <a:pt x="2910" y="1305"/>
                  <a:pt x="2890" y="1305"/>
                </a:cubicBezTo>
                <a:cubicBezTo>
                  <a:pt x="2763" y="1305"/>
                  <a:pt x="2653" y="1206"/>
                  <a:pt x="2653" y="1077"/>
                </a:cubicBezTo>
                <a:cubicBezTo>
                  <a:pt x="2653" y="1008"/>
                  <a:pt x="2693" y="938"/>
                  <a:pt x="2753" y="898"/>
                </a:cubicBezTo>
                <a:lnTo>
                  <a:pt x="3022" y="698"/>
                </a:lnTo>
                <a:close/>
                <a:moveTo>
                  <a:pt x="1127" y="1197"/>
                </a:moveTo>
                <a:cubicBezTo>
                  <a:pt x="1167" y="1197"/>
                  <a:pt x="1197" y="1227"/>
                  <a:pt x="1197" y="1257"/>
                </a:cubicBezTo>
                <a:lnTo>
                  <a:pt x="1197" y="1397"/>
                </a:lnTo>
                <a:cubicBezTo>
                  <a:pt x="1197" y="1646"/>
                  <a:pt x="1397" y="1855"/>
                  <a:pt x="1656" y="1855"/>
                </a:cubicBezTo>
                <a:cubicBezTo>
                  <a:pt x="1765" y="1855"/>
                  <a:pt x="1855" y="1946"/>
                  <a:pt x="1855" y="2055"/>
                </a:cubicBezTo>
                <a:cubicBezTo>
                  <a:pt x="1855" y="2165"/>
                  <a:pt x="1765" y="2254"/>
                  <a:pt x="1656" y="2254"/>
                </a:cubicBezTo>
                <a:cubicBezTo>
                  <a:pt x="1397" y="2254"/>
                  <a:pt x="1197" y="2464"/>
                  <a:pt x="1197" y="2723"/>
                </a:cubicBezTo>
                <a:cubicBezTo>
                  <a:pt x="1197" y="2763"/>
                  <a:pt x="1167" y="2793"/>
                  <a:pt x="1127" y="2793"/>
                </a:cubicBezTo>
                <a:lnTo>
                  <a:pt x="568" y="2793"/>
                </a:lnTo>
                <a:cubicBezTo>
                  <a:pt x="459" y="2564"/>
                  <a:pt x="399" y="2325"/>
                  <a:pt x="399" y="2055"/>
                </a:cubicBezTo>
                <a:cubicBezTo>
                  <a:pt x="399" y="1736"/>
                  <a:pt x="479" y="1447"/>
                  <a:pt x="639" y="1197"/>
                </a:cubicBezTo>
                <a:close/>
                <a:moveTo>
                  <a:pt x="2055" y="399"/>
                </a:moveTo>
                <a:cubicBezTo>
                  <a:pt x="2254" y="399"/>
                  <a:pt x="2443" y="429"/>
                  <a:pt x="2623" y="499"/>
                </a:cubicBezTo>
                <a:lnTo>
                  <a:pt x="2514" y="569"/>
                </a:lnTo>
                <a:cubicBezTo>
                  <a:pt x="2354" y="689"/>
                  <a:pt x="2254" y="878"/>
                  <a:pt x="2254" y="1077"/>
                </a:cubicBezTo>
                <a:cubicBezTo>
                  <a:pt x="2254" y="1430"/>
                  <a:pt x="2544" y="1706"/>
                  <a:pt x="2881" y="1706"/>
                </a:cubicBezTo>
                <a:cubicBezTo>
                  <a:pt x="2943" y="1706"/>
                  <a:pt x="3008" y="1696"/>
                  <a:pt x="3072" y="1676"/>
                </a:cubicBezTo>
                <a:lnTo>
                  <a:pt x="3620" y="1507"/>
                </a:lnTo>
                <a:cubicBezTo>
                  <a:pt x="3680" y="1676"/>
                  <a:pt x="3720" y="1866"/>
                  <a:pt x="3720" y="2055"/>
                </a:cubicBezTo>
                <a:lnTo>
                  <a:pt x="3720" y="2125"/>
                </a:lnTo>
                <a:lnTo>
                  <a:pt x="3122" y="2125"/>
                </a:lnTo>
                <a:cubicBezTo>
                  <a:pt x="2793" y="2125"/>
                  <a:pt x="2523" y="2394"/>
                  <a:pt x="2523" y="2723"/>
                </a:cubicBezTo>
                <a:cubicBezTo>
                  <a:pt x="2523" y="2833"/>
                  <a:pt x="2434" y="2923"/>
                  <a:pt x="2324" y="2923"/>
                </a:cubicBezTo>
                <a:cubicBezTo>
                  <a:pt x="2064" y="2923"/>
                  <a:pt x="1855" y="3132"/>
                  <a:pt x="1855" y="3391"/>
                </a:cubicBezTo>
                <a:lnTo>
                  <a:pt x="1855" y="3710"/>
                </a:lnTo>
                <a:cubicBezTo>
                  <a:pt x="1456" y="3661"/>
                  <a:pt x="1097" y="3471"/>
                  <a:pt x="838" y="3192"/>
                </a:cubicBezTo>
                <a:lnTo>
                  <a:pt x="1127" y="3192"/>
                </a:lnTo>
                <a:cubicBezTo>
                  <a:pt x="1386" y="3192"/>
                  <a:pt x="1596" y="2983"/>
                  <a:pt x="1596" y="2723"/>
                </a:cubicBezTo>
                <a:cubicBezTo>
                  <a:pt x="1596" y="2684"/>
                  <a:pt x="1626" y="2653"/>
                  <a:pt x="1656" y="2653"/>
                </a:cubicBezTo>
                <a:cubicBezTo>
                  <a:pt x="1985" y="2653"/>
                  <a:pt x="2254" y="2384"/>
                  <a:pt x="2254" y="2055"/>
                </a:cubicBezTo>
                <a:cubicBezTo>
                  <a:pt x="2254" y="1726"/>
                  <a:pt x="1985" y="1456"/>
                  <a:pt x="1656" y="1456"/>
                </a:cubicBezTo>
                <a:cubicBezTo>
                  <a:pt x="1626" y="1456"/>
                  <a:pt x="1596" y="1427"/>
                  <a:pt x="1596" y="1397"/>
                </a:cubicBezTo>
                <a:lnTo>
                  <a:pt x="1596" y="1257"/>
                </a:lnTo>
                <a:cubicBezTo>
                  <a:pt x="1596" y="998"/>
                  <a:pt x="1386" y="798"/>
                  <a:pt x="1127" y="798"/>
                </a:cubicBezTo>
                <a:lnTo>
                  <a:pt x="978" y="798"/>
                </a:lnTo>
                <a:cubicBezTo>
                  <a:pt x="1267" y="549"/>
                  <a:pt x="1646" y="399"/>
                  <a:pt x="2055" y="399"/>
                </a:cubicBezTo>
                <a:close/>
                <a:moveTo>
                  <a:pt x="3651" y="2524"/>
                </a:moveTo>
                <a:cubicBezTo>
                  <a:pt x="3471" y="3152"/>
                  <a:pt x="2922" y="3631"/>
                  <a:pt x="2254" y="3710"/>
                </a:cubicBezTo>
                <a:lnTo>
                  <a:pt x="2254" y="3391"/>
                </a:lnTo>
                <a:cubicBezTo>
                  <a:pt x="2254" y="3351"/>
                  <a:pt x="2284" y="3322"/>
                  <a:pt x="2324" y="3322"/>
                </a:cubicBezTo>
                <a:cubicBezTo>
                  <a:pt x="2653" y="3322"/>
                  <a:pt x="2922" y="3052"/>
                  <a:pt x="2922" y="2723"/>
                </a:cubicBezTo>
                <a:cubicBezTo>
                  <a:pt x="2922" y="2613"/>
                  <a:pt x="3012" y="2524"/>
                  <a:pt x="3122" y="2524"/>
                </a:cubicBezTo>
                <a:close/>
                <a:moveTo>
                  <a:pt x="2055" y="0"/>
                </a:moveTo>
                <a:cubicBezTo>
                  <a:pt x="918" y="0"/>
                  <a:pt x="0" y="918"/>
                  <a:pt x="0" y="2055"/>
                </a:cubicBezTo>
                <a:cubicBezTo>
                  <a:pt x="0" y="3192"/>
                  <a:pt x="918" y="4120"/>
                  <a:pt x="2055" y="4120"/>
                </a:cubicBezTo>
                <a:cubicBezTo>
                  <a:pt x="3192" y="4120"/>
                  <a:pt x="4119" y="3192"/>
                  <a:pt x="4119" y="2055"/>
                </a:cubicBezTo>
                <a:cubicBezTo>
                  <a:pt x="4119" y="918"/>
                  <a:pt x="3192" y="0"/>
                  <a:pt x="20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2;p18">
            <a:extLst>
              <a:ext uri="{FF2B5EF4-FFF2-40B4-BE49-F238E27FC236}">
                <a16:creationId xmlns:a16="http://schemas.microsoft.com/office/drawing/2014/main" id="{8255AB5D-8274-FD76-F2D8-9077A8863C4B}"/>
              </a:ext>
            </a:extLst>
          </p:cNvPr>
          <p:cNvCxnSpPr>
            <a:cxnSpLocks/>
          </p:cNvCxnSpPr>
          <p:nvPr/>
        </p:nvCxnSpPr>
        <p:spPr>
          <a:xfrm rot="-5400000" flipH="1">
            <a:off x="4446723" y="1106249"/>
            <a:ext cx="600" cy="10854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55;p18">
            <a:extLst>
              <a:ext uri="{FF2B5EF4-FFF2-40B4-BE49-F238E27FC236}">
                <a16:creationId xmlns:a16="http://schemas.microsoft.com/office/drawing/2014/main" id="{FCA3EC59-FE00-9537-3103-E6B400840231}"/>
              </a:ext>
            </a:extLst>
          </p:cNvPr>
          <p:cNvCxnSpPr>
            <a:cxnSpLocks/>
          </p:cNvCxnSpPr>
          <p:nvPr/>
        </p:nvCxnSpPr>
        <p:spPr>
          <a:xfrm rot="10800000" flipH="1">
            <a:off x="3448629" y="2138430"/>
            <a:ext cx="600" cy="10791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Google Shape;4853;p62">
            <a:extLst>
              <a:ext uri="{FF2B5EF4-FFF2-40B4-BE49-F238E27FC236}">
                <a16:creationId xmlns:a16="http://schemas.microsoft.com/office/drawing/2014/main" id="{D2B5173F-9BAF-F164-1A55-8581891802C5}"/>
              </a:ext>
            </a:extLst>
          </p:cNvPr>
          <p:cNvGrpSpPr/>
          <p:nvPr/>
        </p:nvGrpSpPr>
        <p:grpSpPr>
          <a:xfrm>
            <a:off x="3782520" y="1828727"/>
            <a:ext cx="321278" cy="652045"/>
            <a:chOff x="2749016" y="4291176"/>
            <a:chExt cx="150831" cy="336926"/>
          </a:xfrm>
          <a:solidFill>
            <a:schemeClr val="tx1"/>
          </a:solidFill>
        </p:grpSpPr>
        <p:sp>
          <p:nvSpPr>
            <p:cNvPr id="18" name="Google Shape;4854;p62">
              <a:extLst>
                <a:ext uri="{FF2B5EF4-FFF2-40B4-BE49-F238E27FC236}">
                  <a16:creationId xmlns:a16="http://schemas.microsoft.com/office/drawing/2014/main" id="{70F2AA0D-9CAD-7AEA-39BE-A8B99C1A2DCF}"/>
                </a:ext>
              </a:extLst>
            </p:cNvPr>
            <p:cNvSpPr/>
            <p:nvPr/>
          </p:nvSpPr>
          <p:spPr>
            <a:xfrm>
              <a:off x="2799399" y="4307472"/>
              <a:ext cx="51942" cy="114865"/>
            </a:xfrm>
            <a:custGeom>
              <a:avLst/>
              <a:gdLst/>
              <a:ahLst/>
              <a:cxnLst/>
              <a:rect l="l" t="t" r="r" b="b"/>
              <a:pathLst>
                <a:path w="1632" h="3609" extrusionOk="0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855;p62">
              <a:extLst>
                <a:ext uri="{FF2B5EF4-FFF2-40B4-BE49-F238E27FC236}">
                  <a16:creationId xmlns:a16="http://schemas.microsoft.com/office/drawing/2014/main" id="{DE7CF6E7-7D9F-EB2B-11BE-E37F8F6ECC0E}"/>
                </a:ext>
              </a:extLst>
            </p:cNvPr>
            <p:cNvSpPr/>
            <p:nvPr/>
          </p:nvSpPr>
          <p:spPr>
            <a:xfrm>
              <a:off x="2750894" y="4291176"/>
              <a:ext cx="147075" cy="336926"/>
            </a:xfrm>
            <a:custGeom>
              <a:avLst/>
              <a:gdLst/>
              <a:ahLst/>
              <a:cxnLst/>
              <a:rect l="l" t="t" r="r" b="b"/>
              <a:pathLst>
                <a:path w="4621" h="10586" extrusionOk="0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856;p62">
              <a:extLst>
                <a:ext uri="{FF2B5EF4-FFF2-40B4-BE49-F238E27FC236}">
                  <a16:creationId xmlns:a16="http://schemas.microsoft.com/office/drawing/2014/main" id="{C18ABAB4-0D41-471B-E6B3-854B28EC3684}"/>
                </a:ext>
              </a:extLst>
            </p:cNvPr>
            <p:cNvSpPr/>
            <p:nvPr/>
          </p:nvSpPr>
          <p:spPr>
            <a:xfrm>
              <a:off x="2749016" y="4443917"/>
              <a:ext cx="69734" cy="52706"/>
            </a:xfrm>
            <a:custGeom>
              <a:avLst/>
              <a:gdLst/>
              <a:ahLst/>
              <a:cxnLst/>
              <a:rect l="l" t="t" r="r" b="b"/>
              <a:pathLst>
                <a:path w="2191" h="1656" extrusionOk="0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857;p62">
              <a:extLst>
                <a:ext uri="{FF2B5EF4-FFF2-40B4-BE49-F238E27FC236}">
                  <a16:creationId xmlns:a16="http://schemas.microsoft.com/office/drawing/2014/main" id="{76899353-6CEC-8A34-857B-B66A01C404B9}"/>
                </a:ext>
              </a:extLst>
            </p:cNvPr>
            <p:cNvSpPr/>
            <p:nvPr/>
          </p:nvSpPr>
          <p:spPr>
            <a:xfrm>
              <a:off x="2829731" y="4443917"/>
              <a:ext cx="70116" cy="52706"/>
            </a:xfrm>
            <a:custGeom>
              <a:avLst/>
              <a:gdLst/>
              <a:ahLst/>
              <a:cxnLst/>
              <a:rect l="l" t="t" r="r" b="b"/>
              <a:pathLst>
                <a:path w="2203" h="1656" extrusionOk="0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403;p63">
            <a:extLst>
              <a:ext uri="{FF2B5EF4-FFF2-40B4-BE49-F238E27FC236}">
                <a16:creationId xmlns:a16="http://schemas.microsoft.com/office/drawing/2014/main" id="{C5AB0475-F432-8841-3AE2-0FF1A5A847BF}"/>
              </a:ext>
            </a:extLst>
          </p:cNvPr>
          <p:cNvGrpSpPr/>
          <p:nvPr/>
        </p:nvGrpSpPr>
        <p:grpSpPr>
          <a:xfrm>
            <a:off x="3660160" y="2876284"/>
            <a:ext cx="486843" cy="518179"/>
            <a:chOff x="2185372" y="1957799"/>
            <a:chExt cx="366664" cy="366981"/>
          </a:xfrm>
          <a:solidFill>
            <a:schemeClr val="bg1"/>
          </a:solidFill>
        </p:grpSpPr>
        <p:sp>
          <p:nvSpPr>
            <p:cNvPr id="23" name="Google Shape;5404;p63">
              <a:extLst>
                <a:ext uri="{FF2B5EF4-FFF2-40B4-BE49-F238E27FC236}">
                  <a16:creationId xmlns:a16="http://schemas.microsoft.com/office/drawing/2014/main" id="{C193F75F-B4DC-9186-BF90-6553CF416DE5}"/>
                </a:ext>
              </a:extLst>
            </p:cNvPr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405;p63">
              <a:extLst>
                <a:ext uri="{FF2B5EF4-FFF2-40B4-BE49-F238E27FC236}">
                  <a16:creationId xmlns:a16="http://schemas.microsoft.com/office/drawing/2014/main" id="{E434FEF5-D973-2E02-37FF-EEA139912BEB}"/>
                </a:ext>
              </a:extLst>
            </p:cNvPr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406;p63">
              <a:extLst>
                <a:ext uri="{FF2B5EF4-FFF2-40B4-BE49-F238E27FC236}">
                  <a16:creationId xmlns:a16="http://schemas.microsoft.com/office/drawing/2014/main" id="{EC3323D9-766C-8F27-B406-ED10BE09BB15}"/>
                </a:ext>
              </a:extLst>
            </p:cNvPr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07;p63">
              <a:extLst>
                <a:ext uri="{FF2B5EF4-FFF2-40B4-BE49-F238E27FC236}">
                  <a16:creationId xmlns:a16="http://schemas.microsoft.com/office/drawing/2014/main" id="{49FE5EE6-A26A-17D6-E5C6-BBB40FBD253B}"/>
                </a:ext>
              </a:extLst>
            </p:cNvPr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08;p63">
              <a:extLst>
                <a:ext uri="{FF2B5EF4-FFF2-40B4-BE49-F238E27FC236}">
                  <a16:creationId xmlns:a16="http://schemas.microsoft.com/office/drawing/2014/main" id="{F8E05EBA-F7DB-DAD2-FA49-42474A6E2D9A}"/>
                </a:ext>
              </a:extLst>
            </p:cNvPr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09;p63">
              <a:extLst>
                <a:ext uri="{FF2B5EF4-FFF2-40B4-BE49-F238E27FC236}">
                  <a16:creationId xmlns:a16="http://schemas.microsoft.com/office/drawing/2014/main" id="{A3D83BFA-0239-363C-85CF-BF8D37ACF4CC}"/>
                </a:ext>
              </a:extLst>
            </p:cNvPr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10;p63">
              <a:extLst>
                <a:ext uri="{FF2B5EF4-FFF2-40B4-BE49-F238E27FC236}">
                  <a16:creationId xmlns:a16="http://schemas.microsoft.com/office/drawing/2014/main" id="{C42F807D-47DC-90A2-20EE-4B43267FF24A}"/>
                </a:ext>
              </a:extLst>
            </p:cNvPr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11;p63">
              <a:extLst>
                <a:ext uri="{FF2B5EF4-FFF2-40B4-BE49-F238E27FC236}">
                  <a16:creationId xmlns:a16="http://schemas.microsoft.com/office/drawing/2014/main" id="{0DA0B757-150C-1152-6E48-C19A403304A5}"/>
                </a:ext>
              </a:extLst>
            </p:cNvPr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" name="Google Shape;155;p18">
            <a:extLst>
              <a:ext uri="{FF2B5EF4-FFF2-40B4-BE49-F238E27FC236}">
                <a16:creationId xmlns:a16="http://schemas.microsoft.com/office/drawing/2014/main" id="{6784285B-9460-D9B6-0291-AB95E99B7F4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513910" y="2176683"/>
            <a:ext cx="600" cy="1079100"/>
          </a:xfrm>
          <a:prstGeom prst="bentConnector3">
            <a:avLst>
              <a:gd name="adj1" fmla="val 460375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52;p18">
            <a:extLst>
              <a:ext uri="{FF2B5EF4-FFF2-40B4-BE49-F238E27FC236}">
                <a16:creationId xmlns:a16="http://schemas.microsoft.com/office/drawing/2014/main" id="{9E5AB2B1-78AE-B1E5-9AEF-E185C6B84D13}"/>
              </a:ext>
            </a:extLst>
          </p:cNvPr>
          <p:cNvCxnSpPr>
            <a:cxnSpLocks/>
          </p:cNvCxnSpPr>
          <p:nvPr/>
        </p:nvCxnSpPr>
        <p:spPr>
          <a:xfrm rot="-5400000" flipH="1">
            <a:off x="4516649" y="3167025"/>
            <a:ext cx="600" cy="1085400"/>
          </a:xfrm>
          <a:prstGeom prst="bentConnector3">
            <a:avLst>
              <a:gd name="adj1" fmla="val 365125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" name="Google Shape;108;p18">
            <a:extLst>
              <a:ext uri="{FF2B5EF4-FFF2-40B4-BE49-F238E27FC236}">
                <a16:creationId xmlns:a16="http://schemas.microsoft.com/office/drawing/2014/main" id="{C11695E4-2D20-071E-3D3E-BF4770611858}"/>
              </a:ext>
            </a:extLst>
          </p:cNvPr>
          <p:cNvGrpSpPr/>
          <p:nvPr/>
        </p:nvGrpSpPr>
        <p:grpSpPr>
          <a:xfrm>
            <a:off x="4473171" y="2678754"/>
            <a:ext cx="1028421" cy="998129"/>
            <a:chOff x="4604127" y="3026696"/>
            <a:chExt cx="1021200" cy="952093"/>
          </a:xfrm>
        </p:grpSpPr>
        <p:sp>
          <p:nvSpPr>
            <p:cNvPr id="34" name="Google Shape;112;p18">
              <a:extLst>
                <a:ext uri="{FF2B5EF4-FFF2-40B4-BE49-F238E27FC236}">
                  <a16:creationId xmlns:a16="http://schemas.microsoft.com/office/drawing/2014/main" id="{3834989D-B09F-7189-43CC-EBCB4CFB1B9E}"/>
                </a:ext>
              </a:extLst>
            </p:cNvPr>
            <p:cNvSpPr/>
            <p:nvPr/>
          </p:nvSpPr>
          <p:spPr>
            <a:xfrm>
              <a:off x="4604127" y="3026696"/>
              <a:ext cx="1021200" cy="95209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13;p18">
              <a:extLst>
                <a:ext uri="{FF2B5EF4-FFF2-40B4-BE49-F238E27FC236}">
                  <a16:creationId xmlns:a16="http://schemas.microsoft.com/office/drawing/2014/main" id="{0D919106-972B-EAAD-B014-C56CF4521A00}"/>
                </a:ext>
              </a:extLst>
            </p:cNvPr>
            <p:cNvGrpSpPr/>
            <p:nvPr/>
          </p:nvGrpSpPr>
          <p:grpSpPr>
            <a:xfrm>
              <a:off x="4879575" y="3294058"/>
              <a:ext cx="470306" cy="478429"/>
              <a:chOff x="3179564" y="1144420"/>
              <a:chExt cx="470306" cy="478429"/>
            </a:xfrm>
          </p:grpSpPr>
          <p:sp>
            <p:nvSpPr>
              <p:cNvPr id="36" name="Google Shape;114;p18">
                <a:extLst>
                  <a:ext uri="{FF2B5EF4-FFF2-40B4-BE49-F238E27FC236}">
                    <a16:creationId xmlns:a16="http://schemas.microsoft.com/office/drawing/2014/main" id="{E388D30B-AD14-D22A-C2DF-B65F3379C154}"/>
                  </a:ext>
                </a:extLst>
              </p:cNvPr>
              <p:cNvSpPr/>
              <p:nvPr/>
            </p:nvSpPr>
            <p:spPr>
              <a:xfrm>
                <a:off x="3272549" y="1245459"/>
                <a:ext cx="284335" cy="284404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120" extrusionOk="0">
                    <a:moveTo>
                      <a:pt x="2064" y="399"/>
                    </a:moveTo>
                    <a:cubicBezTo>
                      <a:pt x="2982" y="399"/>
                      <a:pt x="3720" y="1147"/>
                      <a:pt x="3720" y="2065"/>
                    </a:cubicBezTo>
                    <a:cubicBezTo>
                      <a:pt x="3720" y="2982"/>
                      <a:pt x="2982" y="3720"/>
                      <a:pt x="2064" y="3720"/>
                    </a:cubicBezTo>
                    <a:cubicBezTo>
                      <a:pt x="1147" y="3720"/>
                      <a:pt x="399" y="2982"/>
                      <a:pt x="399" y="2065"/>
                    </a:cubicBezTo>
                    <a:cubicBezTo>
                      <a:pt x="399" y="1147"/>
                      <a:pt x="1147" y="399"/>
                      <a:pt x="2064" y="399"/>
                    </a:cubicBezTo>
                    <a:close/>
                    <a:moveTo>
                      <a:pt x="2064" y="0"/>
                    </a:moveTo>
                    <a:cubicBezTo>
                      <a:pt x="927" y="0"/>
                      <a:pt x="0" y="928"/>
                      <a:pt x="0" y="2065"/>
                    </a:cubicBezTo>
                    <a:cubicBezTo>
                      <a:pt x="0" y="3202"/>
                      <a:pt x="927" y="4119"/>
                      <a:pt x="2064" y="4119"/>
                    </a:cubicBezTo>
                    <a:cubicBezTo>
                      <a:pt x="3201" y="4119"/>
                      <a:pt x="4119" y="3202"/>
                      <a:pt x="4119" y="2065"/>
                    </a:cubicBezTo>
                    <a:cubicBezTo>
                      <a:pt x="4119" y="928"/>
                      <a:pt x="3201" y="0"/>
                      <a:pt x="20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5;p18">
                <a:extLst>
                  <a:ext uri="{FF2B5EF4-FFF2-40B4-BE49-F238E27FC236}">
                    <a16:creationId xmlns:a16="http://schemas.microsoft.com/office/drawing/2014/main" id="{4136BCC9-3007-8997-9BA0-F90A50201AD7}"/>
                  </a:ext>
                </a:extLst>
              </p:cNvPr>
              <p:cNvSpPr/>
              <p:nvPr/>
            </p:nvSpPr>
            <p:spPr>
              <a:xfrm>
                <a:off x="3374438" y="1305309"/>
                <a:ext cx="84079" cy="165327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2395" extrusionOk="0">
                    <a:moveTo>
                      <a:pt x="459" y="519"/>
                    </a:moveTo>
                    <a:lnTo>
                      <a:pt x="459" y="909"/>
                    </a:lnTo>
                    <a:cubicBezTo>
                      <a:pt x="429" y="889"/>
                      <a:pt x="399" y="878"/>
                      <a:pt x="379" y="859"/>
                    </a:cubicBezTo>
                    <a:cubicBezTo>
                      <a:pt x="340" y="829"/>
                      <a:pt x="320" y="759"/>
                      <a:pt x="340" y="689"/>
                    </a:cubicBezTo>
                    <a:cubicBezTo>
                      <a:pt x="349" y="630"/>
                      <a:pt x="379" y="559"/>
                      <a:pt x="459" y="519"/>
                    </a:cubicBezTo>
                    <a:close/>
                    <a:moveTo>
                      <a:pt x="728" y="1308"/>
                    </a:moveTo>
                    <a:cubicBezTo>
                      <a:pt x="928" y="1388"/>
                      <a:pt x="918" y="1557"/>
                      <a:pt x="908" y="1607"/>
                    </a:cubicBezTo>
                    <a:cubicBezTo>
                      <a:pt x="888" y="1707"/>
                      <a:pt x="828" y="1806"/>
                      <a:pt x="718" y="1856"/>
                    </a:cubicBezTo>
                    <a:lnTo>
                      <a:pt x="718" y="1308"/>
                    </a:lnTo>
                    <a:close/>
                    <a:moveTo>
                      <a:pt x="588" y="1"/>
                    </a:moveTo>
                    <a:cubicBezTo>
                      <a:pt x="509" y="1"/>
                      <a:pt x="459" y="61"/>
                      <a:pt x="459" y="131"/>
                    </a:cubicBezTo>
                    <a:lnTo>
                      <a:pt x="459" y="240"/>
                    </a:lnTo>
                    <a:cubicBezTo>
                      <a:pt x="439" y="240"/>
                      <a:pt x="429" y="251"/>
                      <a:pt x="409" y="251"/>
                    </a:cubicBezTo>
                    <a:cubicBezTo>
                      <a:pt x="240" y="300"/>
                      <a:pt x="110" y="450"/>
                      <a:pt x="70" y="639"/>
                    </a:cubicBezTo>
                    <a:cubicBezTo>
                      <a:pt x="40" y="809"/>
                      <a:pt x="100" y="978"/>
                      <a:pt x="220" y="1068"/>
                    </a:cubicBezTo>
                    <a:cubicBezTo>
                      <a:pt x="280" y="1118"/>
                      <a:pt x="349" y="1158"/>
                      <a:pt x="459" y="1208"/>
                    </a:cubicBezTo>
                    <a:lnTo>
                      <a:pt x="459" y="1876"/>
                    </a:lnTo>
                    <a:cubicBezTo>
                      <a:pt x="369" y="1876"/>
                      <a:pt x="320" y="1846"/>
                      <a:pt x="220" y="1786"/>
                    </a:cubicBezTo>
                    <a:cubicBezTo>
                      <a:pt x="199" y="1772"/>
                      <a:pt x="175" y="1766"/>
                      <a:pt x="151" y="1766"/>
                    </a:cubicBezTo>
                    <a:cubicBezTo>
                      <a:pt x="108" y="1766"/>
                      <a:pt x="66" y="1788"/>
                      <a:pt x="40" y="1826"/>
                    </a:cubicBezTo>
                    <a:cubicBezTo>
                      <a:pt x="0" y="1886"/>
                      <a:pt x="20" y="1976"/>
                      <a:pt x="80" y="2015"/>
                    </a:cubicBezTo>
                    <a:cubicBezTo>
                      <a:pt x="220" y="2106"/>
                      <a:pt x="329" y="2135"/>
                      <a:pt x="459" y="2146"/>
                    </a:cubicBezTo>
                    <a:lnTo>
                      <a:pt x="459" y="2255"/>
                    </a:lnTo>
                    <a:cubicBezTo>
                      <a:pt x="459" y="2335"/>
                      <a:pt x="509" y="2394"/>
                      <a:pt x="588" y="2394"/>
                    </a:cubicBezTo>
                    <a:cubicBezTo>
                      <a:pt x="659" y="2394"/>
                      <a:pt x="718" y="2335"/>
                      <a:pt x="718" y="2255"/>
                    </a:cubicBezTo>
                    <a:lnTo>
                      <a:pt x="718" y="2135"/>
                    </a:lnTo>
                    <a:cubicBezTo>
                      <a:pt x="978" y="2075"/>
                      <a:pt x="1137" y="1866"/>
                      <a:pt x="1167" y="1656"/>
                    </a:cubicBezTo>
                    <a:cubicBezTo>
                      <a:pt x="1217" y="1388"/>
                      <a:pt x="1078" y="1158"/>
                      <a:pt x="808" y="1058"/>
                    </a:cubicBezTo>
                    <a:lnTo>
                      <a:pt x="718" y="1028"/>
                    </a:lnTo>
                    <a:lnTo>
                      <a:pt x="718" y="499"/>
                    </a:lnTo>
                    <a:cubicBezTo>
                      <a:pt x="788" y="530"/>
                      <a:pt x="838" y="559"/>
                      <a:pt x="838" y="570"/>
                    </a:cubicBezTo>
                    <a:cubicBezTo>
                      <a:pt x="858" y="590"/>
                      <a:pt x="888" y="599"/>
                      <a:pt x="928" y="599"/>
                    </a:cubicBezTo>
                    <a:cubicBezTo>
                      <a:pt x="998" y="599"/>
                      <a:pt x="1058" y="539"/>
                      <a:pt x="1058" y="470"/>
                    </a:cubicBezTo>
                    <a:cubicBezTo>
                      <a:pt x="1058" y="430"/>
                      <a:pt x="1047" y="390"/>
                      <a:pt x="1018" y="370"/>
                    </a:cubicBezTo>
                    <a:cubicBezTo>
                      <a:pt x="1007" y="360"/>
                      <a:pt x="898" y="260"/>
                      <a:pt x="718" y="231"/>
                    </a:cubicBezTo>
                    <a:lnTo>
                      <a:pt x="718" y="131"/>
                    </a:lnTo>
                    <a:cubicBezTo>
                      <a:pt x="718" y="61"/>
                      <a:pt x="659" y="1"/>
                      <a:pt x="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6;p18">
                <a:extLst>
                  <a:ext uri="{FF2B5EF4-FFF2-40B4-BE49-F238E27FC236}">
                    <a16:creationId xmlns:a16="http://schemas.microsoft.com/office/drawing/2014/main" id="{5F3AB880-B6CE-F125-34DF-6F0B5A07ED67}"/>
                  </a:ext>
                </a:extLst>
              </p:cNvPr>
              <p:cNvSpPr/>
              <p:nvPr/>
            </p:nvSpPr>
            <p:spPr>
              <a:xfrm>
                <a:off x="3251980" y="1144420"/>
                <a:ext cx="298900" cy="97263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1409" extrusionOk="0">
                    <a:moveTo>
                      <a:pt x="2474" y="1"/>
                    </a:moveTo>
                    <a:cubicBezTo>
                      <a:pt x="1736" y="1"/>
                      <a:pt x="1029" y="240"/>
                      <a:pt x="450" y="669"/>
                    </a:cubicBezTo>
                    <a:lnTo>
                      <a:pt x="470" y="410"/>
                    </a:lnTo>
                    <a:cubicBezTo>
                      <a:pt x="480" y="300"/>
                      <a:pt x="400" y="200"/>
                      <a:pt x="291" y="200"/>
                    </a:cubicBezTo>
                    <a:cubicBezTo>
                      <a:pt x="285" y="200"/>
                      <a:pt x="279" y="199"/>
                      <a:pt x="273" y="199"/>
                    </a:cubicBezTo>
                    <a:cubicBezTo>
                      <a:pt x="170" y="199"/>
                      <a:pt x="80" y="276"/>
                      <a:pt x="71" y="380"/>
                    </a:cubicBezTo>
                    <a:lnTo>
                      <a:pt x="11" y="1128"/>
                    </a:lnTo>
                    <a:cubicBezTo>
                      <a:pt x="1" y="1237"/>
                      <a:pt x="81" y="1337"/>
                      <a:pt x="191" y="1337"/>
                    </a:cubicBezTo>
                    <a:lnTo>
                      <a:pt x="939" y="1407"/>
                    </a:lnTo>
                    <a:cubicBezTo>
                      <a:pt x="945" y="1408"/>
                      <a:pt x="950" y="1408"/>
                      <a:pt x="956" y="1408"/>
                    </a:cubicBezTo>
                    <a:cubicBezTo>
                      <a:pt x="1059" y="1408"/>
                      <a:pt x="1149" y="1331"/>
                      <a:pt x="1158" y="1228"/>
                    </a:cubicBezTo>
                    <a:cubicBezTo>
                      <a:pt x="1168" y="1118"/>
                      <a:pt x="1078" y="1018"/>
                      <a:pt x="969" y="1008"/>
                    </a:cubicBezTo>
                    <a:lnTo>
                      <a:pt x="699" y="988"/>
                    </a:lnTo>
                    <a:cubicBezTo>
                      <a:pt x="1208" y="609"/>
                      <a:pt x="1827" y="400"/>
                      <a:pt x="2474" y="400"/>
                    </a:cubicBezTo>
                    <a:cubicBezTo>
                      <a:pt x="3013" y="400"/>
                      <a:pt x="3542" y="550"/>
                      <a:pt x="4001" y="818"/>
                    </a:cubicBezTo>
                    <a:cubicBezTo>
                      <a:pt x="4035" y="839"/>
                      <a:pt x="4073" y="849"/>
                      <a:pt x="4108" y="849"/>
                    </a:cubicBezTo>
                    <a:cubicBezTo>
                      <a:pt x="4175" y="849"/>
                      <a:pt x="4237" y="814"/>
                      <a:pt x="4270" y="749"/>
                    </a:cubicBezTo>
                    <a:cubicBezTo>
                      <a:pt x="4330" y="659"/>
                      <a:pt x="4300" y="539"/>
                      <a:pt x="4200" y="479"/>
                    </a:cubicBezTo>
                    <a:cubicBezTo>
                      <a:pt x="3682" y="171"/>
                      <a:pt x="3083" y="1"/>
                      <a:pt x="2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17;p18">
                <a:extLst>
                  <a:ext uri="{FF2B5EF4-FFF2-40B4-BE49-F238E27FC236}">
                    <a16:creationId xmlns:a16="http://schemas.microsoft.com/office/drawing/2014/main" id="{40370E7E-7F27-6028-CEE3-39E17C426D39}"/>
                  </a:ext>
                </a:extLst>
              </p:cNvPr>
              <p:cNvSpPr/>
              <p:nvPr/>
            </p:nvSpPr>
            <p:spPr>
              <a:xfrm>
                <a:off x="3286286" y="1525655"/>
                <a:ext cx="299521" cy="97194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1408" extrusionOk="0">
                    <a:moveTo>
                      <a:pt x="3401" y="0"/>
                    </a:moveTo>
                    <a:cubicBezTo>
                      <a:pt x="3292" y="0"/>
                      <a:pt x="3192" y="80"/>
                      <a:pt x="3182" y="190"/>
                    </a:cubicBezTo>
                    <a:cubicBezTo>
                      <a:pt x="3172" y="300"/>
                      <a:pt x="3252" y="390"/>
                      <a:pt x="3361" y="399"/>
                    </a:cubicBezTo>
                    <a:lnTo>
                      <a:pt x="3641" y="430"/>
                    </a:lnTo>
                    <a:cubicBezTo>
                      <a:pt x="3132" y="809"/>
                      <a:pt x="2514" y="1008"/>
                      <a:pt x="1865" y="1008"/>
                    </a:cubicBezTo>
                    <a:cubicBezTo>
                      <a:pt x="1327" y="1008"/>
                      <a:pt x="799" y="868"/>
                      <a:pt x="330" y="589"/>
                    </a:cubicBezTo>
                    <a:cubicBezTo>
                      <a:pt x="300" y="573"/>
                      <a:pt x="268" y="565"/>
                      <a:pt x="236" y="565"/>
                    </a:cubicBezTo>
                    <a:cubicBezTo>
                      <a:pt x="168" y="565"/>
                      <a:pt x="101" y="598"/>
                      <a:pt x="61" y="659"/>
                    </a:cubicBezTo>
                    <a:cubicBezTo>
                      <a:pt x="1" y="758"/>
                      <a:pt x="41" y="878"/>
                      <a:pt x="130" y="938"/>
                    </a:cubicBezTo>
                    <a:cubicBezTo>
                      <a:pt x="659" y="1247"/>
                      <a:pt x="1257" y="1407"/>
                      <a:pt x="1865" y="1407"/>
                    </a:cubicBezTo>
                    <a:cubicBezTo>
                      <a:pt x="2603" y="1407"/>
                      <a:pt x="3302" y="1177"/>
                      <a:pt x="3890" y="738"/>
                    </a:cubicBezTo>
                    <a:lnTo>
                      <a:pt x="3890" y="738"/>
                    </a:lnTo>
                    <a:lnTo>
                      <a:pt x="3860" y="998"/>
                    </a:lnTo>
                    <a:cubicBezTo>
                      <a:pt x="3860" y="1108"/>
                      <a:pt x="3940" y="1208"/>
                      <a:pt x="4050" y="1217"/>
                    </a:cubicBezTo>
                    <a:cubicBezTo>
                      <a:pt x="4056" y="1218"/>
                      <a:pt x="4063" y="1218"/>
                      <a:pt x="4069" y="1218"/>
                    </a:cubicBezTo>
                    <a:cubicBezTo>
                      <a:pt x="4170" y="1218"/>
                      <a:pt x="4250" y="1141"/>
                      <a:pt x="4259" y="1038"/>
                    </a:cubicBezTo>
                    <a:lnTo>
                      <a:pt x="4329" y="290"/>
                    </a:lnTo>
                    <a:cubicBezTo>
                      <a:pt x="4339" y="180"/>
                      <a:pt x="4259" y="80"/>
                      <a:pt x="4150" y="71"/>
                    </a:cubicBezTo>
                    <a:lnTo>
                      <a:pt x="3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8;p18">
                <a:extLst>
                  <a:ext uri="{FF2B5EF4-FFF2-40B4-BE49-F238E27FC236}">
                    <a16:creationId xmlns:a16="http://schemas.microsoft.com/office/drawing/2014/main" id="{72CF5ABF-09EF-0D95-91D6-D3808A435112}"/>
                  </a:ext>
                </a:extLst>
              </p:cNvPr>
              <p:cNvSpPr/>
              <p:nvPr/>
            </p:nvSpPr>
            <p:spPr>
              <a:xfrm>
                <a:off x="3179564" y="1261405"/>
                <a:ext cx="97816" cy="29676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4299" extrusionOk="0">
                    <a:moveTo>
                      <a:pt x="654" y="0"/>
                    </a:moveTo>
                    <a:cubicBezTo>
                      <a:pt x="587" y="0"/>
                      <a:pt x="519" y="38"/>
                      <a:pt x="479" y="98"/>
                    </a:cubicBezTo>
                    <a:cubicBezTo>
                      <a:pt x="170" y="627"/>
                      <a:pt x="0" y="1226"/>
                      <a:pt x="0" y="1834"/>
                    </a:cubicBezTo>
                    <a:cubicBezTo>
                      <a:pt x="0" y="2572"/>
                      <a:pt x="240" y="3270"/>
                      <a:pt x="669" y="3859"/>
                    </a:cubicBezTo>
                    <a:lnTo>
                      <a:pt x="410" y="3828"/>
                    </a:lnTo>
                    <a:cubicBezTo>
                      <a:pt x="300" y="3828"/>
                      <a:pt x="200" y="3908"/>
                      <a:pt x="190" y="4018"/>
                    </a:cubicBezTo>
                    <a:cubicBezTo>
                      <a:pt x="190" y="4128"/>
                      <a:pt x="270" y="4218"/>
                      <a:pt x="379" y="4227"/>
                    </a:cubicBezTo>
                    <a:lnTo>
                      <a:pt x="1128" y="4298"/>
                    </a:lnTo>
                    <a:cubicBezTo>
                      <a:pt x="1134" y="4298"/>
                      <a:pt x="1140" y="4298"/>
                      <a:pt x="1146" y="4298"/>
                    </a:cubicBezTo>
                    <a:cubicBezTo>
                      <a:pt x="1248" y="4298"/>
                      <a:pt x="1337" y="4221"/>
                      <a:pt x="1337" y="4118"/>
                    </a:cubicBezTo>
                    <a:lnTo>
                      <a:pt x="1407" y="3370"/>
                    </a:lnTo>
                    <a:cubicBezTo>
                      <a:pt x="1417" y="3260"/>
                      <a:pt x="1337" y="3161"/>
                      <a:pt x="1228" y="3150"/>
                    </a:cubicBezTo>
                    <a:cubicBezTo>
                      <a:pt x="1222" y="3150"/>
                      <a:pt x="1216" y="3149"/>
                      <a:pt x="1210" y="3149"/>
                    </a:cubicBezTo>
                    <a:cubicBezTo>
                      <a:pt x="1107" y="3149"/>
                      <a:pt x="1017" y="3226"/>
                      <a:pt x="1008" y="3330"/>
                    </a:cubicBezTo>
                    <a:lnTo>
                      <a:pt x="988" y="3609"/>
                    </a:lnTo>
                    <a:cubicBezTo>
                      <a:pt x="609" y="3101"/>
                      <a:pt x="399" y="2482"/>
                      <a:pt x="399" y="1834"/>
                    </a:cubicBezTo>
                    <a:cubicBezTo>
                      <a:pt x="399" y="1295"/>
                      <a:pt x="549" y="767"/>
                      <a:pt x="818" y="298"/>
                    </a:cubicBezTo>
                    <a:cubicBezTo>
                      <a:pt x="878" y="208"/>
                      <a:pt x="849" y="89"/>
                      <a:pt x="749" y="29"/>
                    </a:cubicBezTo>
                    <a:cubicBezTo>
                      <a:pt x="719" y="9"/>
                      <a:pt x="687" y="0"/>
                      <a:pt x="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9;p18">
                <a:extLst>
                  <a:ext uri="{FF2B5EF4-FFF2-40B4-BE49-F238E27FC236}">
                    <a16:creationId xmlns:a16="http://schemas.microsoft.com/office/drawing/2014/main" id="{153D9F8A-28F7-62C5-0F91-136CAEF251F9}"/>
                  </a:ext>
                </a:extLst>
              </p:cNvPr>
              <p:cNvSpPr/>
              <p:nvPr/>
            </p:nvSpPr>
            <p:spPr>
              <a:xfrm>
                <a:off x="3552745" y="1217847"/>
                <a:ext cx="97125" cy="296208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4291" extrusionOk="0">
                    <a:moveTo>
                      <a:pt x="271" y="1"/>
                    </a:moveTo>
                    <a:cubicBezTo>
                      <a:pt x="168" y="1"/>
                      <a:pt x="79" y="77"/>
                      <a:pt x="70" y="181"/>
                    </a:cubicBezTo>
                    <a:lnTo>
                      <a:pt x="0" y="929"/>
                    </a:lnTo>
                    <a:cubicBezTo>
                      <a:pt x="0" y="1039"/>
                      <a:pt x="80" y="1139"/>
                      <a:pt x="190" y="1148"/>
                    </a:cubicBezTo>
                    <a:cubicBezTo>
                      <a:pt x="196" y="1149"/>
                      <a:pt x="202" y="1149"/>
                      <a:pt x="207" y="1149"/>
                    </a:cubicBezTo>
                    <a:cubicBezTo>
                      <a:pt x="309" y="1149"/>
                      <a:pt x="390" y="1063"/>
                      <a:pt x="399" y="959"/>
                    </a:cubicBezTo>
                    <a:lnTo>
                      <a:pt x="429" y="689"/>
                    </a:lnTo>
                    <a:cubicBezTo>
                      <a:pt x="808" y="1198"/>
                      <a:pt x="1008" y="1817"/>
                      <a:pt x="1008" y="2465"/>
                    </a:cubicBezTo>
                    <a:cubicBezTo>
                      <a:pt x="1008" y="3003"/>
                      <a:pt x="868" y="3532"/>
                      <a:pt x="589" y="3991"/>
                    </a:cubicBezTo>
                    <a:cubicBezTo>
                      <a:pt x="539" y="4091"/>
                      <a:pt x="569" y="4210"/>
                      <a:pt x="658" y="4260"/>
                    </a:cubicBezTo>
                    <a:cubicBezTo>
                      <a:pt x="693" y="4281"/>
                      <a:pt x="730" y="4291"/>
                      <a:pt x="766" y="4291"/>
                    </a:cubicBezTo>
                    <a:cubicBezTo>
                      <a:pt x="834" y="4291"/>
                      <a:pt x="899" y="4256"/>
                      <a:pt x="938" y="4190"/>
                    </a:cubicBezTo>
                    <a:cubicBezTo>
                      <a:pt x="1247" y="3672"/>
                      <a:pt x="1407" y="3073"/>
                      <a:pt x="1407" y="2465"/>
                    </a:cubicBezTo>
                    <a:cubicBezTo>
                      <a:pt x="1407" y="1727"/>
                      <a:pt x="1177" y="1019"/>
                      <a:pt x="738" y="440"/>
                    </a:cubicBezTo>
                    <a:lnTo>
                      <a:pt x="738" y="440"/>
                    </a:lnTo>
                    <a:lnTo>
                      <a:pt x="998" y="460"/>
                    </a:lnTo>
                    <a:cubicBezTo>
                      <a:pt x="1004" y="461"/>
                      <a:pt x="1010" y="461"/>
                      <a:pt x="1015" y="461"/>
                    </a:cubicBezTo>
                    <a:cubicBezTo>
                      <a:pt x="1118" y="461"/>
                      <a:pt x="1208" y="384"/>
                      <a:pt x="1217" y="281"/>
                    </a:cubicBezTo>
                    <a:cubicBezTo>
                      <a:pt x="1227" y="171"/>
                      <a:pt x="1148" y="71"/>
                      <a:pt x="1037" y="61"/>
                    </a:cubicBezTo>
                    <a:lnTo>
                      <a:pt x="290" y="2"/>
                    </a:lnTo>
                    <a:cubicBezTo>
                      <a:pt x="283" y="1"/>
                      <a:pt x="277" y="1"/>
                      <a:pt x="2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148;p18">
            <a:extLst>
              <a:ext uri="{FF2B5EF4-FFF2-40B4-BE49-F238E27FC236}">
                <a16:creationId xmlns:a16="http://schemas.microsoft.com/office/drawing/2014/main" id="{B057579A-E1EF-D6A3-B2BA-AD5E00D957A9}"/>
              </a:ext>
            </a:extLst>
          </p:cNvPr>
          <p:cNvSpPr/>
          <p:nvPr/>
        </p:nvSpPr>
        <p:spPr>
          <a:xfrm>
            <a:off x="4476166" y="1662000"/>
            <a:ext cx="1021200" cy="10212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22;p18">
            <a:extLst>
              <a:ext uri="{FF2B5EF4-FFF2-40B4-BE49-F238E27FC236}">
                <a16:creationId xmlns:a16="http://schemas.microsoft.com/office/drawing/2014/main" id="{A21506F3-649C-BBA8-ECF7-5923895AE5E6}"/>
              </a:ext>
            </a:extLst>
          </p:cNvPr>
          <p:cNvSpPr txBox="1"/>
          <p:nvPr/>
        </p:nvSpPr>
        <p:spPr>
          <a:xfrm>
            <a:off x="826737" y="3111859"/>
            <a:ext cx="2438980" cy="46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>
                <a:solidFill>
                  <a:schemeClr val="dk1"/>
                </a:solidFill>
                <a:latin typeface="Josefin Sans"/>
              </a:rPr>
              <a:t>Hometown NBA Hero</a:t>
            </a:r>
            <a:endParaRPr lang="en" b="1">
              <a:solidFill>
                <a:schemeClr val="dk1"/>
              </a:solidFill>
              <a:latin typeface="Josefin Sans" pitchFamily="2" charset="77"/>
            </a:endParaRPr>
          </a:p>
        </p:txBody>
      </p:sp>
      <p:sp>
        <p:nvSpPr>
          <p:cNvPr id="45" name="Google Shape;123;p18">
            <a:extLst>
              <a:ext uri="{FF2B5EF4-FFF2-40B4-BE49-F238E27FC236}">
                <a16:creationId xmlns:a16="http://schemas.microsoft.com/office/drawing/2014/main" id="{61983A9E-130E-025C-6EC8-83F228144922}"/>
              </a:ext>
            </a:extLst>
          </p:cNvPr>
          <p:cNvSpPr txBox="1"/>
          <p:nvPr/>
        </p:nvSpPr>
        <p:spPr>
          <a:xfrm>
            <a:off x="5658415" y="1243457"/>
            <a:ext cx="2282814" cy="99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endParaRPr lang="en-US">
              <a:solidFill>
                <a:schemeClr val="dk1"/>
              </a:solidFill>
              <a:latin typeface="Josefin Sans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" sz="1200">
                <a:solidFill>
                  <a:schemeClr val="dk1"/>
                </a:solidFill>
                <a:latin typeface="Josefin Sans"/>
              </a:rPr>
              <a:t>Partner with Las Vegas celebrities to promote the team on Instagram and TikTok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>
              <a:solidFill>
                <a:schemeClr val="dk1"/>
              </a:solidFill>
              <a:latin typeface="Josefin Sans" pitchFamily="2" charset="77"/>
            </a:endParaRPr>
          </a:p>
        </p:txBody>
      </p:sp>
      <p:sp>
        <p:nvSpPr>
          <p:cNvPr id="46" name="Google Shape;124;p18">
            <a:extLst>
              <a:ext uri="{FF2B5EF4-FFF2-40B4-BE49-F238E27FC236}">
                <a16:creationId xmlns:a16="http://schemas.microsoft.com/office/drawing/2014/main" id="{1896B6A5-DDC8-FFC4-5706-08398D6F553B}"/>
              </a:ext>
            </a:extLst>
          </p:cNvPr>
          <p:cNvSpPr txBox="1"/>
          <p:nvPr/>
        </p:nvSpPr>
        <p:spPr>
          <a:xfrm>
            <a:off x="240143" y="3194384"/>
            <a:ext cx="588000" cy="5310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04</a:t>
            </a:r>
            <a:endParaRPr sz="270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" name="Google Shape;138;p18">
            <a:extLst>
              <a:ext uri="{FF2B5EF4-FFF2-40B4-BE49-F238E27FC236}">
                <a16:creationId xmlns:a16="http://schemas.microsoft.com/office/drawing/2014/main" id="{62158807-E3D2-2540-14B6-E00331CA9BE3}"/>
              </a:ext>
            </a:extLst>
          </p:cNvPr>
          <p:cNvSpPr/>
          <p:nvPr/>
        </p:nvSpPr>
        <p:spPr>
          <a:xfrm>
            <a:off x="3475126" y="2686765"/>
            <a:ext cx="1004919" cy="10212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5403;p63">
            <a:extLst>
              <a:ext uri="{FF2B5EF4-FFF2-40B4-BE49-F238E27FC236}">
                <a16:creationId xmlns:a16="http://schemas.microsoft.com/office/drawing/2014/main" id="{42AED463-FD85-A914-A339-2DEBD048C539}"/>
              </a:ext>
            </a:extLst>
          </p:cNvPr>
          <p:cNvGrpSpPr/>
          <p:nvPr/>
        </p:nvGrpSpPr>
        <p:grpSpPr>
          <a:xfrm>
            <a:off x="3663541" y="2850462"/>
            <a:ext cx="486843" cy="518179"/>
            <a:chOff x="2185372" y="1957799"/>
            <a:chExt cx="366664" cy="366981"/>
          </a:xfrm>
          <a:solidFill>
            <a:schemeClr val="bg1"/>
          </a:solidFill>
        </p:grpSpPr>
        <p:sp>
          <p:nvSpPr>
            <p:cNvPr id="49" name="Google Shape;5404;p63">
              <a:extLst>
                <a:ext uri="{FF2B5EF4-FFF2-40B4-BE49-F238E27FC236}">
                  <a16:creationId xmlns:a16="http://schemas.microsoft.com/office/drawing/2014/main" id="{21F221AA-C2F7-C60C-4B71-738FF05F4FA2}"/>
                </a:ext>
              </a:extLst>
            </p:cNvPr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05;p63">
              <a:extLst>
                <a:ext uri="{FF2B5EF4-FFF2-40B4-BE49-F238E27FC236}">
                  <a16:creationId xmlns:a16="http://schemas.microsoft.com/office/drawing/2014/main" id="{3096CC9E-3E8F-8E1A-3482-D8213389CFA9}"/>
                </a:ext>
              </a:extLst>
            </p:cNvPr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06;p63">
              <a:extLst>
                <a:ext uri="{FF2B5EF4-FFF2-40B4-BE49-F238E27FC236}">
                  <a16:creationId xmlns:a16="http://schemas.microsoft.com/office/drawing/2014/main" id="{2C8C1772-F466-2388-70D6-03B42E8CED61}"/>
                </a:ext>
              </a:extLst>
            </p:cNvPr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07;p63">
              <a:extLst>
                <a:ext uri="{FF2B5EF4-FFF2-40B4-BE49-F238E27FC236}">
                  <a16:creationId xmlns:a16="http://schemas.microsoft.com/office/drawing/2014/main" id="{F6E865AB-FE30-BEEA-538D-A926712912BD}"/>
                </a:ext>
              </a:extLst>
            </p:cNvPr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08;p63">
              <a:extLst>
                <a:ext uri="{FF2B5EF4-FFF2-40B4-BE49-F238E27FC236}">
                  <a16:creationId xmlns:a16="http://schemas.microsoft.com/office/drawing/2014/main" id="{A23ABF1F-B3A8-DD4A-6B2B-0B3988D6CCB8}"/>
                </a:ext>
              </a:extLst>
            </p:cNvPr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09;p63">
              <a:extLst>
                <a:ext uri="{FF2B5EF4-FFF2-40B4-BE49-F238E27FC236}">
                  <a16:creationId xmlns:a16="http://schemas.microsoft.com/office/drawing/2014/main" id="{933ED155-F1FA-8548-C428-FA92FCC29B27}"/>
                </a:ext>
              </a:extLst>
            </p:cNvPr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410;p63">
              <a:extLst>
                <a:ext uri="{FF2B5EF4-FFF2-40B4-BE49-F238E27FC236}">
                  <a16:creationId xmlns:a16="http://schemas.microsoft.com/office/drawing/2014/main" id="{89B49EF1-17A1-0568-0B7A-CBE776E5E8EF}"/>
                </a:ext>
              </a:extLst>
            </p:cNvPr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411;p63">
              <a:extLst>
                <a:ext uri="{FF2B5EF4-FFF2-40B4-BE49-F238E27FC236}">
                  <a16:creationId xmlns:a16="http://schemas.microsoft.com/office/drawing/2014/main" id="{E88E051C-D089-BCF3-8791-18F652717AE3}"/>
                </a:ext>
              </a:extLst>
            </p:cNvPr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51;p18">
            <a:extLst>
              <a:ext uri="{FF2B5EF4-FFF2-40B4-BE49-F238E27FC236}">
                <a16:creationId xmlns:a16="http://schemas.microsoft.com/office/drawing/2014/main" id="{7347A029-C00D-CC99-6FE7-E7E34B9F3BA6}"/>
              </a:ext>
            </a:extLst>
          </p:cNvPr>
          <p:cNvSpPr/>
          <p:nvPr/>
        </p:nvSpPr>
        <p:spPr>
          <a:xfrm>
            <a:off x="4741197" y="1887887"/>
            <a:ext cx="475064" cy="469611"/>
          </a:xfrm>
          <a:custGeom>
            <a:avLst/>
            <a:gdLst/>
            <a:ahLst/>
            <a:cxnLst/>
            <a:rect l="l" t="t" r="r" b="b"/>
            <a:pathLst>
              <a:path w="6882" h="6803" extrusionOk="0">
                <a:moveTo>
                  <a:pt x="4020" y="399"/>
                </a:moveTo>
                <a:cubicBezTo>
                  <a:pt x="5376" y="399"/>
                  <a:pt x="6483" y="1496"/>
                  <a:pt x="6483" y="2853"/>
                </a:cubicBezTo>
                <a:cubicBezTo>
                  <a:pt x="6483" y="4209"/>
                  <a:pt x="5376" y="5317"/>
                  <a:pt x="4020" y="5317"/>
                </a:cubicBezTo>
                <a:cubicBezTo>
                  <a:pt x="2663" y="5317"/>
                  <a:pt x="1566" y="4209"/>
                  <a:pt x="1566" y="2853"/>
                </a:cubicBezTo>
                <a:cubicBezTo>
                  <a:pt x="1566" y="1496"/>
                  <a:pt x="2663" y="399"/>
                  <a:pt x="4020" y="399"/>
                </a:cubicBezTo>
                <a:close/>
                <a:moveTo>
                  <a:pt x="1775" y="4628"/>
                </a:moveTo>
                <a:cubicBezTo>
                  <a:pt x="1846" y="4718"/>
                  <a:pt x="1925" y="4798"/>
                  <a:pt x="1995" y="4878"/>
                </a:cubicBezTo>
                <a:cubicBezTo>
                  <a:pt x="2075" y="4958"/>
                  <a:pt x="2165" y="5027"/>
                  <a:pt x="2245" y="5097"/>
                </a:cubicBezTo>
                <a:lnTo>
                  <a:pt x="1037" y="6304"/>
                </a:lnTo>
                <a:cubicBezTo>
                  <a:pt x="973" y="6369"/>
                  <a:pt x="888" y="6401"/>
                  <a:pt x="803" y="6401"/>
                </a:cubicBezTo>
                <a:cubicBezTo>
                  <a:pt x="718" y="6401"/>
                  <a:pt x="634" y="6369"/>
                  <a:pt x="569" y="6304"/>
                </a:cubicBezTo>
                <a:cubicBezTo>
                  <a:pt x="439" y="6174"/>
                  <a:pt x="439" y="5965"/>
                  <a:pt x="569" y="5835"/>
                </a:cubicBezTo>
                <a:lnTo>
                  <a:pt x="1775" y="4628"/>
                </a:lnTo>
                <a:close/>
                <a:moveTo>
                  <a:pt x="4020" y="0"/>
                </a:moveTo>
                <a:cubicBezTo>
                  <a:pt x="3262" y="0"/>
                  <a:pt x="2544" y="290"/>
                  <a:pt x="1995" y="838"/>
                </a:cubicBezTo>
                <a:cubicBezTo>
                  <a:pt x="1456" y="1377"/>
                  <a:pt x="1167" y="2095"/>
                  <a:pt x="1167" y="2853"/>
                </a:cubicBezTo>
                <a:cubicBezTo>
                  <a:pt x="1167" y="3371"/>
                  <a:pt x="1297" y="3861"/>
                  <a:pt x="1546" y="4289"/>
                </a:cubicBezTo>
                <a:lnTo>
                  <a:pt x="290" y="5556"/>
                </a:lnTo>
                <a:cubicBezTo>
                  <a:pt x="0" y="5845"/>
                  <a:pt x="0" y="6304"/>
                  <a:pt x="290" y="6593"/>
                </a:cubicBezTo>
                <a:cubicBezTo>
                  <a:pt x="429" y="6733"/>
                  <a:pt x="616" y="6803"/>
                  <a:pt x="803" y="6803"/>
                </a:cubicBezTo>
                <a:cubicBezTo>
                  <a:pt x="990" y="6803"/>
                  <a:pt x="1177" y="6733"/>
                  <a:pt x="1317" y="6593"/>
                </a:cubicBezTo>
                <a:lnTo>
                  <a:pt x="2584" y="5326"/>
                </a:lnTo>
                <a:cubicBezTo>
                  <a:pt x="3012" y="5576"/>
                  <a:pt x="3511" y="5716"/>
                  <a:pt x="4020" y="5716"/>
                </a:cubicBezTo>
                <a:cubicBezTo>
                  <a:pt x="4787" y="5716"/>
                  <a:pt x="5506" y="5416"/>
                  <a:pt x="6044" y="4878"/>
                </a:cubicBezTo>
                <a:cubicBezTo>
                  <a:pt x="6583" y="4339"/>
                  <a:pt x="6882" y="3621"/>
                  <a:pt x="6882" y="2853"/>
                </a:cubicBezTo>
                <a:cubicBezTo>
                  <a:pt x="6882" y="2095"/>
                  <a:pt x="6583" y="1377"/>
                  <a:pt x="6044" y="838"/>
                </a:cubicBezTo>
                <a:cubicBezTo>
                  <a:pt x="5506" y="290"/>
                  <a:pt x="4787" y="0"/>
                  <a:pt x="40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50;p18">
            <a:extLst>
              <a:ext uri="{FF2B5EF4-FFF2-40B4-BE49-F238E27FC236}">
                <a16:creationId xmlns:a16="http://schemas.microsoft.com/office/drawing/2014/main" id="{2B5D189F-E3AC-3F36-8A72-E47C52539BE7}"/>
              </a:ext>
            </a:extLst>
          </p:cNvPr>
          <p:cNvSpPr/>
          <p:nvPr/>
        </p:nvSpPr>
        <p:spPr>
          <a:xfrm>
            <a:off x="4877065" y="1943344"/>
            <a:ext cx="284335" cy="284404"/>
          </a:xfrm>
          <a:custGeom>
            <a:avLst/>
            <a:gdLst/>
            <a:ahLst/>
            <a:cxnLst/>
            <a:rect l="l" t="t" r="r" b="b"/>
            <a:pathLst>
              <a:path w="4119" h="4120" extrusionOk="0">
                <a:moveTo>
                  <a:pt x="3022" y="698"/>
                </a:moveTo>
                <a:cubicBezTo>
                  <a:pt x="3181" y="818"/>
                  <a:pt x="3331" y="968"/>
                  <a:pt x="3441" y="1137"/>
                </a:cubicBezTo>
                <a:lnTo>
                  <a:pt x="2952" y="1297"/>
                </a:lnTo>
                <a:cubicBezTo>
                  <a:pt x="2931" y="1302"/>
                  <a:pt x="2910" y="1305"/>
                  <a:pt x="2890" y="1305"/>
                </a:cubicBezTo>
                <a:cubicBezTo>
                  <a:pt x="2763" y="1305"/>
                  <a:pt x="2653" y="1206"/>
                  <a:pt x="2653" y="1077"/>
                </a:cubicBezTo>
                <a:cubicBezTo>
                  <a:pt x="2653" y="1008"/>
                  <a:pt x="2693" y="938"/>
                  <a:pt x="2753" y="898"/>
                </a:cubicBezTo>
                <a:lnTo>
                  <a:pt x="3022" y="698"/>
                </a:lnTo>
                <a:close/>
                <a:moveTo>
                  <a:pt x="1127" y="1197"/>
                </a:moveTo>
                <a:cubicBezTo>
                  <a:pt x="1167" y="1197"/>
                  <a:pt x="1197" y="1227"/>
                  <a:pt x="1197" y="1257"/>
                </a:cubicBezTo>
                <a:lnTo>
                  <a:pt x="1197" y="1397"/>
                </a:lnTo>
                <a:cubicBezTo>
                  <a:pt x="1197" y="1646"/>
                  <a:pt x="1397" y="1855"/>
                  <a:pt x="1656" y="1855"/>
                </a:cubicBezTo>
                <a:cubicBezTo>
                  <a:pt x="1765" y="1855"/>
                  <a:pt x="1855" y="1946"/>
                  <a:pt x="1855" y="2055"/>
                </a:cubicBezTo>
                <a:cubicBezTo>
                  <a:pt x="1855" y="2165"/>
                  <a:pt x="1765" y="2254"/>
                  <a:pt x="1656" y="2254"/>
                </a:cubicBezTo>
                <a:cubicBezTo>
                  <a:pt x="1397" y="2254"/>
                  <a:pt x="1197" y="2464"/>
                  <a:pt x="1197" y="2723"/>
                </a:cubicBezTo>
                <a:cubicBezTo>
                  <a:pt x="1197" y="2763"/>
                  <a:pt x="1167" y="2793"/>
                  <a:pt x="1127" y="2793"/>
                </a:cubicBezTo>
                <a:lnTo>
                  <a:pt x="568" y="2793"/>
                </a:lnTo>
                <a:cubicBezTo>
                  <a:pt x="459" y="2564"/>
                  <a:pt x="399" y="2325"/>
                  <a:pt x="399" y="2055"/>
                </a:cubicBezTo>
                <a:cubicBezTo>
                  <a:pt x="399" y="1736"/>
                  <a:pt x="479" y="1447"/>
                  <a:pt x="639" y="1197"/>
                </a:cubicBezTo>
                <a:close/>
                <a:moveTo>
                  <a:pt x="2055" y="399"/>
                </a:moveTo>
                <a:cubicBezTo>
                  <a:pt x="2254" y="399"/>
                  <a:pt x="2443" y="429"/>
                  <a:pt x="2623" y="499"/>
                </a:cubicBezTo>
                <a:lnTo>
                  <a:pt x="2514" y="569"/>
                </a:lnTo>
                <a:cubicBezTo>
                  <a:pt x="2354" y="689"/>
                  <a:pt x="2254" y="878"/>
                  <a:pt x="2254" y="1077"/>
                </a:cubicBezTo>
                <a:cubicBezTo>
                  <a:pt x="2254" y="1430"/>
                  <a:pt x="2544" y="1706"/>
                  <a:pt x="2881" y="1706"/>
                </a:cubicBezTo>
                <a:cubicBezTo>
                  <a:pt x="2943" y="1706"/>
                  <a:pt x="3008" y="1696"/>
                  <a:pt x="3072" y="1676"/>
                </a:cubicBezTo>
                <a:lnTo>
                  <a:pt x="3620" y="1507"/>
                </a:lnTo>
                <a:cubicBezTo>
                  <a:pt x="3680" y="1676"/>
                  <a:pt x="3720" y="1866"/>
                  <a:pt x="3720" y="2055"/>
                </a:cubicBezTo>
                <a:lnTo>
                  <a:pt x="3720" y="2125"/>
                </a:lnTo>
                <a:lnTo>
                  <a:pt x="3122" y="2125"/>
                </a:lnTo>
                <a:cubicBezTo>
                  <a:pt x="2793" y="2125"/>
                  <a:pt x="2523" y="2394"/>
                  <a:pt x="2523" y="2723"/>
                </a:cubicBezTo>
                <a:cubicBezTo>
                  <a:pt x="2523" y="2833"/>
                  <a:pt x="2434" y="2923"/>
                  <a:pt x="2324" y="2923"/>
                </a:cubicBezTo>
                <a:cubicBezTo>
                  <a:pt x="2064" y="2923"/>
                  <a:pt x="1855" y="3132"/>
                  <a:pt x="1855" y="3391"/>
                </a:cubicBezTo>
                <a:lnTo>
                  <a:pt x="1855" y="3710"/>
                </a:lnTo>
                <a:cubicBezTo>
                  <a:pt x="1456" y="3661"/>
                  <a:pt x="1097" y="3471"/>
                  <a:pt x="838" y="3192"/>
                </a:cubicBezTo>
                <a:lnTo>
                  <a:pt x="1127" y="3192"/>
                </a:lnTo>
                <a:cubicBezTo>
                  <a:pt x="1386" y="3192"/>
                  <a:pt x="1596" y="2983"/>
                  <a:pt x="1596" y="2723"/>
                </a:cubicBezTo>
                <a:cubicBezTo>
                  <a:pt x="1596" y="2684"/>
                  <a:pt x="1626" y="2653"/>
                  <a:pt x="1656" y="2653"/>
                </a:cubicBezTo>
                <a:cubicBezTo>
                  <a:pt x="1985" y="2653"/>
                  <a:pt x="2254" y="2384"/>
                  <a:pt x="2254" y="2055"/>
                </a:cubicBezTo>
                <a:cubicBezTo>
                  <a:pt x="2254" y="1726"/>
                  <a:pt x="1985" y="1456"/>
                  <a:pt x="1656" y="1456"/>
                </a:cubicBezTo>
                <a:cubicBezTo>
                  <a:pt x="1626" y="1456"/>
                  <a:pt x="1596" y="1427"/>
                  <a:pt x="1596" y="1397"/>
                </a:cubicBezTo>
                <a:lnTo>
                  <a:pt x="1596" y="1257"/>
                </a:lnTo>
                <a:cubicBezTo>
                  <a:pt x="1596" y="998"/>
                  <a:pt x="1386" y="798"/>
                  <a:pt x="1127" y="798"/>
                </a:cubicBezTo>
                <a:lnTo>
                  <a:pt x="978" y="798"/>
                </a:lnTo>
                <a:cubicBezTo>
                  <a:pt x="1267" y="549"/>
                  <a:pt x="1646" y="399"/>
                  <a:pt x="2055" y="399"/>
                </a:cubicBezTo>
                <a:close/>
                <a:moveTo>
                  <a:pt x="3651" y="2524"/>
                </a:moveTo>
                <a:cubicBezTo>
                  <a:pt x="3471" y="3152"/>
                  <a:pt x="2922" y="3631"/>
                  <a:pt x="2254" y="3710"/>
                </a:cubicBezTo>
                <a:lnTo>
                  <a:pt x="2254" y="3391"/>
                </a:lnTo>
                <a:cubicBezTo>
                  <a:pt x="2254" y="3351"/>
                  <a:pt x="2284" y="3322"/>
                  <a:pt x="2324" y="3322"/>
                </a:cubicBezTo>
                <a:cubicBezTo>
                  <a:pt x="2653" y="3322"/>
                  <a:pt x="2922" y="3052"/>
                  <a:pt x="2922" y="2723"/>
                </a:cubicBezTo>
                <a:cubicBezTo>
                  <a:pt x="2922" y="2613"/>
                  <a:pt x="3012" y="2524"/>
                  <a:pt x="3122" y="2524"/>
                </a:cubicBezTo>
                <a:close/>
                <a:moveTo>
                  <a:pt x="2055" y="0"/>
                </a:moveTo>
                <a:cubicBezTo>
                  <a:pt x="918" y="0"/>
                  <a:pt x="0" y="918"/>
                  <a:pt x="0" y="2055"/>
                </a:cubicBezTo>
                <a:cubicBezTo>
                  <a:pt x="0" y="3192"/>
                  <a:pt x="918" y="4120"/>
                  <a:pt x="2055" y="4120"/>
                </a:cubicBezTo>
                <a:cubicBezTo>
                  <a:pt x="3192" y="4120"/>
                  <a:pt x="4119" y="3192"/>
                  <a:pt x="4119" y="2055"/>
                </a:cubicBezTo>
                <a:cubicBezTo>
                  <a:pt x="4119" y="918"/>
                  <a:pt x="3192" y="0"/>
                  <a:pt x="20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108;p18">
            <a:extLst>
              <a:ext uri="{FF2B5EF4-FFF2-40B4-BE49-F238E27FC236}">
                <a16:creationId xmlns:a16="http://schemas.microsoft.com/office/drawing/2014/main" id="{CB3779BE-103B-1495-8D70-8BEE51B3C216}"/>
              </a:ext>
            </a:extLst>
          </p:cNvPr>
          <p:cNvGrpSpPr/>
          <p:nvPr/>
        </p:nvGrpSpPr>
        <p:grpSpPr>
          <a:xfrm>
            <a:off x="5895425" y="3111859"/>
            <a:ext cx="2691913" cy="640649"/>
            <a:chOff x="5949413" y="3310220"/>
            <a:chExt cx="2673012" cy="611100"/>
          </a:xfrm>
        </p:grpSpPr>
        <p:sp>
          <p:nvSpPr>
            <p:cNvPr id="61" name="Google Shape;109;p18">
              <a:extLst>
                <a:ext uri="{FF2B5EF4-FFF2-40B4-BE49-F238E27FC236}">
                  <a16:creationId xmlns:a16="http://schemas.microsoft.com/office/drawing/2014/main" id="{44B00106-EE32-25F0-5521-453FF30A3EF5}"/>
                </a:ext>
              </a:extLst>
            </p:cNvPr>
            <p:cNvSpPr txBox="1"/>
            <p:nvPr/>
          </p:nvSpPr>
          <p:spPr>
            <a:xfrm>
              <a:off x="5949413" y="3310220"/>
              <a:ext cx="1939586" cy="61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/>
              <a:r>
                <a:rPr lang="en" b="1">
                  <a:solidFill>
                    <a:schemeClr val="dk1"/>
                  </a:solidFill>
                  <a:latin typeface="Josefin Sans"/>
                  <a:sym typeface="DM Serif Display"/>
                </a:rPr>
                <a:t>AI Driven Personalization </a:t>
              </a:r>
              <a:endParaRPr lang="en-US" sz="1200" b="1">
                <a:solidFill>
                  <a:schemeClr val="dk1"/>
                </a:solidFill>
                <a:latin typeface="Josefin Sans" pitchFamily="2" charset="77"/>
              </a:endParaRPr>
            </a:p>
          </p:txBody>
        </p:sp>
        <p:sp>
          <p:nvSpPr>
            <p:cNvPr id="62" name="Google Shape;111;p18">
              <a:extLst>
                <a:ext uri="{FF2B5EF4-FFF2-40B4-BE49-F238E27FC236}">
                  <a16:creationId xmlns:a16="http://schemas.microsoft.com/office/drawing/2014/main" id="{88BD8C61-361E-55E6-F5B2-A7F6616F5E92}"/>
                </a:ext>
              </a:extLst>
            </p:cNvPr>
            <p:cNvSpPr txBox="1"/>
            <p:nvPr/>
          </p:nvSpPr>
          <p:spPr>
            <a:xfrm>
              <a:off x="8034425" y="3370598"/>
              <a:ext cx="588000" cy="531000"/>
            </a:xfrm>
            <a:prstGeom prst="rect">
              <a:avLst/>
            </a:prstGeom>
            <a:solidFill>
              <a:srgbClr val="1D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chemeClr val="lt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03</a:t>
              </a:r>
              <a:endParaRPr sz="27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pic>
        <p:nvPicPr>
          <p:cNvPr id="63" name="Picture 62" descr="A logo of a basketball player&#10;&#10;Description automatically generated">
            <a:extLst>
              <a:ext uri="{FF2B5EF4-FFF2-40B4-BE49-F238E27FC236}">
                <a16:creationId xmlns:a16="http://schemas.microsoft.com/office/drawing/2014/main" id="{7366D9B7-DEE5-79C8-E9D2-D3CE686F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878486" y="110206"/>
            <a:ext cx="1736644" cy="87693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421BFD5-C0E5-13A6-A364-37C6C57972AF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0E25F0A-CDDE-FB10-AC01-917016F2DFCC}"/>
              </a:ext>
            </a:extLst>
          </p:cNvPr>
          <p:cNvSpPr/>
          <p:nvPr/>
        </p:nvSpPr>
        <p:spPr>
          <a:xfrm>
            <a:off x="9016208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Google Shape;146;p18">
            <a:extLst>
              <a:ext uri="{FF2B5EF4-FFF2-40B4-BE49-F238E27FC236}">
                <a16:creationId xmlns:a16="http://schemas.microsoft.com/office/drawing/2014/main" id="{CA225ABF-D8B9-92FC-552F-F21EC1568693}"/>
              </a:ext>
            </a:extLst>
          </p:cNvPr>
          <p:cNvSpPr txBox="1"/>
          <p:nvPr/>
        </p:nvSpPr>
        <p:spPr>
          <a:xfrm>
            <a:off x="5887283" y="3595446"/>
            <a:ext cx="2094460" cy="124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Josefin Sans"/>
              </a:rPr>
              <a:t>Use AI for personalized fan communication and promotional offers</a:t>
            </a:r>
          </a:p>
        </p:txBody>
      </p:sp>
    </p:spTree>
    <p:extLst>
      <p:ext uri="{BB962C8B-B14F-4D97-AF65-F5344CB8AC3E}">
        <p14:creationId xmlns:p14="http://schemas.microsoft.com/office/powerpoint/2010/main" val="35301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44" grpId="0"/>
      <p:bldP spid="45" grpId="0"/>
      <p:bldP spid="46" grpId="0" animBg="1"/>
      <p:bldP spid="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FFFC3F-C001-8AEE-AD89-CCCFC40A1830}"/>
              </a:ext>
            </a:extLst>
          </p:cNvPr>
          <p:cNvSpPr/>
          <p:nvPr/>
        </p:nvSpPr>
        <p:spPr>
          <a:xfrm>
            <a:off x="9061928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913FD-BB23-A7A8-6BE9-E233DB5C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3" y="110206"/>
            <a:ext cx="8229600" cy="572700"/>
          </a:xfrm>
        </p:spPr>
        <p:txBody>
          <a:bodyPr/>
          <a:lstStyle/>
          <a:p>
            <a:pPr algn="l"/>
            <a:r>
              <a:rPr lang="en-US" sz="2200"/>
              <a:t>Virtual Reality: Dunk Into Tomorrow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F33DA-6585-DAC6-92E0-403A0D2A05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pic>
        <p:nvPicPr>
          <p:cNvPr id="7" name="Picture 6" descr="A logo of a basketball player&#10;&#10;Description automatically generated">
            <a:extLst>
              <a:ext uri="{FF2B5EF4-FFF2-40B4-BE49-F238E27FC236}">
                <a16:creationId xmlns:a16="http://schemas.microsoft.com/office/drawing/2014/main" id="{3C884BF7-6CDC-F3A9-2342-43EF58F7E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878486" y="110206"/>
            <a:ext cx="1736644" cy="876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35398-A1C0-E87D-D272-A8A8E7D250DD}"/>
              </a:ext>
            </a:extLst>
          </p:cNvPr>
          <p:cNvSpPr/>
          <p:nvPr/>
        </p:nvSpPr>
        <p:spPr>
          <a:xfrm>
            <a:off x="9016208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asketball game with a virtual reality headset&#10;&#10;Description automatically generated">
            <a:extLst>
              <a:ext uri="{FF2B5EF4-FFF2-40B4-BE49-F238E27FC236}">
                <a16:creationId xmlns:a16="http://schemas.microsoft.com/office/drawing/2014/main" id="{55EBA865-7D0D-8AC1-3FC6-176DCE4C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69" y="682906"/>
            <a:ext cx="7137341" cy="40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43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6EB-C2F2-0533-5DAF-E9790E5F6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95" y="123629"/>
            <a:ext cx="8229600" cy="572700"/>
          </a:xfrm>
        </p:spPr>
        <p:txBody>
          <a:bodyPr/>
          <a:lstStyle/>
          <a:p>
            <a:pPr algn="l"/>
            <a:r>
              <a:rPr lang="en-US"/>
              <a:t>Cost Breakdown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ACE68-C1C4-89F9-FA83-FA8C4706DF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1893308E-14C4-EC81-5FBE-D2BAB2FA7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878486" y="86683"/>
            <a:ext cx="1736644" cy="876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4E56DE-FBDD-232F-1B46-9BEF49BB1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981" y="1540163"/>
            <a:ext cx="3521740" cy="1877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761322-800B-C46E-7BFB-437A7AF7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771611"/>
            <a:ext cx="3129452" cy="3891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6C2455-60FD-C379-7485-0D9C0079F35E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DAD29A5-B5AD-577A-B935-E47599E74AAE}"/>
              </a:ext>
            </a:extLst>
          </p:cNvPr>
          <p:cNvSpPr/>
          <p:nvPr/>
        </p:nvSpPr>
        <p:spPr>
          <a:xfrm>
            <a:off x="4623981" y="1773200"/>
            <a:ext cx="3503753" cy="240327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9D175194-531E-67A1-1483-143454E01D2A}"/>
              </a:ext>
            </a:extLst>
          </p:cNvPr>
          <p:cNvSpPr/>
          <p:nvPr/>
        </p:nvSpPr>
        <p:spPr>
          <a:xfrm>
            <a:off x="4632975" y="2711593"/>
            <a:ext cx="3503752" cy="240327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443C075-4734-69FE-3077-28E03D20967E}"/>
              </a:ext>
            </a:extLst>
          </p:cNvPr>
          <p:cNvSpPr/>
          <p:nvPr/>
        </p:nvSpPr>
        <p:spPr>
          <a:xfrm>
            <a:off x="615950" y="4112150"/>
            <a:ext cx="3129452" cy="191995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85B196E6-F0DB-625D-55DE-01E8BBD9033F}"/>
              </a:ext>
            </a:extLst>
          </p:cNvPr>
          <p:cNvSpPr/>
          <p:nvPr/>
        </p:nvSpPr>
        <p:spPr>
          <a:xfrm>
            <a:off x="615950" y="1126836"/>
            <a:ext cx="3129451" cy="413327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C3755-D95D-8112-ACF4-9906D6C614F9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4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1287-23C7-F125-EEE9-15EE0680C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01" y="224227"/>
            <a:ext cx="8229600" cy="572700"/>
          </a:xfrm>
        </p:spPr>
        <p:txBody>
          <a:bodyPr/>
          <a:lstStyle/>
          <a:p>
            <a:pPr algn="l"/>
            <a:r>
              <a:rPr lang="en-GB"/>
              <a:t>Revenue Based on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27A85D-D764-0834-93DD-0F154B7ECA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BF150-ABF4-9EA8-E1C8-73075F744590}"/>
              </a:ext>
            </a:extLst>
          </p:cNvPr>
          <p:cNvSpPr txBox="1"/>
          <p:nvPr/>
        </p:nvSpPr>
        <p:spPr>
          <a:xfrm>
            <a:off x="205701" y="820030"/>
            <a:ext cx="7562081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Josefin Sans" pitchFamily="2" charset="77"/>
              </a:rPr>
              <a:t>Model evaluation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latin typeface="Josefin Sans" pitchFamily="2" charset="77"/>
              </a:rPr>
              <a:t>The independent variables are explaining the variability of revenue by 97.10%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latin typeface="Josefin Sans" pitchFamily="2" charset="77"/>
              </a:rPr>
              <a:t>The variables in the models statistically significant with p-values less than 0.05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GB">
                <a:latin typeface="Josefin Sans" pitchFamily="2" charset="77"/>
              </a:rPr>
              <a:t>The residuals are normally distributed</a:t>
            </a:r>
          </a:p>
          <a:p>
            <a:endParaRPr lang="en-GB"/>
          </a:p>
        </p:txBody>
      </p:sp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ED1AEB58-F4E8-2195-310F-F39C7C47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663" y="2335997"/>
            <a:ext cx="4488236" cy="2674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5758E2-F1E9-4457-02E7-5078D5339CEE}"/>
              </a:ext>
            </a:extLst>
          </p:cNvPr>
          <p:cNvSpPr txBox="1"/>
          <p:nvPr/>
        </p:nvSpPr>
        <p:spPr>
          <a:xfrm>
            <a:off x="612101" y="2893574"/>
            <a:ext cx="27305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Josefin Sans" pitchFamily="2" charset="77"/>
              </a:rPr>
              <a:t>The revenue of Las Vegas with fitting the demographic data with estimated ticket sales is given as </a:t>
            </a:r>
            <a:r>
              <a:rPr lang="en-GB" b="1">
                <a:solidFill>
                  <a:srgbClr val="C8102E"/>
                </a:solidFill>
                <a:latin typeface="Josefin Sans" pitchFamily="2" charset="77"/>
              </a:rPr>
              <a:t>$365.65M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94096-A999-15EA-857A-55591CF8A8BB}"/>
              </a:ext>
            </a:extLst>
          </p:cNvPr>
          <p:cNvSpPr txBox="1"/>
          <p:nvPr/>
        </p:nvSpPr>
        <p:spPr>
          <a:xfrm>
            <a:off x="97896" y="2105774"/>
            <a:ext cx="89482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Josefin Sans" pitchFamily="2" charset="77"/>
              </a:rPr>
              <a:t>Ticket Sales for Las Vegas: (Ticket price(200) * seating(20000) *home games(41)) * 0.70= $114.8M</a:t>
            </a:r>
          </a:p>
        </p:txBody>
      </p:sp>
      <p:pic>
        <p:nvPicPr>
          <p:cNvPr id="4" name="Picture 3" descr="A logo of a basketball player&#10;&#10;Description automatically generated">
            <a:extLst>
              <a:ext uri="{FF2B5EF4-FFF2-40B4-BE49-F238E27FC236}">
                <a16:creationId xmlns:a16="http://schemas.microsoft.com/office/drawing/2014/main" id="{F604BB03-7D61-A44E-8CEE-14A58C3A0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878486" y="86683"/>
            <a:ext cx="1736644" cy="876935"/>
          </a:xfrm>
          <a:prstGeom prst="rect">
            <a:avLst/>
          </a:prstGeom>
        </p:spPr>
      </p:pic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A22F7838-2835-7661-8229-C7B75895AB9B}"/>
              </a:ext>
            </a:extLst>
          </p:cNvPr>
          <p:cNvSpPr/>
          <p:nvPr/>
        </p:nvSpPr>
        <p:spPr>
          <a:xfrm>
            <a:off x="412625" y="2771108"/>
            <a:ext cx="3129451" cy="1076573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4F533-5358-6712-2B7B-1196E641EF61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EC58A-54BC-FE80-D485-A4BC0892C01C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6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6EB-C2F2-0533-5DAF-E9790E5F6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95" y="76077"/>
            <a:ext cx="8229600" cy="572700"/>
          </a:xfrm>
        </p:spPr>
        <p:txBody>
          <a:bodyPr/>
          <a:lstStyle/>
          <a:p>
            <a:pPr algn="l"/>
            <a:r>
              <a:rPr lang="en-US"/>
              <a:t>Breakeven Position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ACE68-C1C4-89F9-FA83-FA8C4706DF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2957F1-51DC-7ACF-33B1-FC132019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5" y="694941"/>
            <a:ext cx="5109720" cy="31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497BB7-B3CB-E1FF-74A6-4C0D80DA720A}"/>
              </a:ext>
            </a:extLst>
          </p:cNvPr>
          <p:cNvSpPr txBox="1"/>
          <p:nvPr/>
        </p:nvSpPr>
        <p:spPr>
          <a:xfrm>
            <a:off x="5200073" y="1565366"/>
            <a:ext cx="29970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4000" b="1">
                <a:solidFill>
                  <a:srgbClr val="0070C0"/>
                </a:solidFill>
                <a:latin typeface="Josefin Sans" pitchFamily="2" charset="77"/>
              </a:rPr>
              <a:t>22 Years</a:t>
            </a:r>
            <a:endParaRPr lang="en-IN" sz="4000">
              <a:latin typeface="Josefin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81AA3-B8C2-E653-CA25-4E1561212AF0}"/>
              </a:ext>
            </a:extLst>
          </p:cNvPr>
          <p:cNvSpPr txBox="1"/>
          <p:nvPr/>
        </p:nvSpPr>
        <p:spPr>
          <a:xfrm>
            <a:off x="5354090" y="2273252"/>
            <a:ext cx="3208019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>
                <a:latin typeface="Josefin Sans" pitchFamily="2" charset="77"/>
              </a:rPr>
              <a:t>7% annual revenue growth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>
                <a:latin typeface="Josefin Sans" pitchFamily="2" charset="77"/>
              </a:rPr>
              <a:t>5% annual expense growth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>
                <a:latin typeface="Josefin Sans" pitchFamily="2" charset="77"/>
              </a:rPr>
              <a:t>Capital Expenditure $2.5B (due to expansion fee)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D3709-D39F-0CF8-89A9-EC5C4817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67" y="3897728"/>
            <a:ext cx="2730500" cy="838200"/>
          </a:xfrm>
          <a:prstGeom prst="rect">
            <a:avLst/>
          </a:prstGeom>
        </p:spPr>
      </p:pic>
      <p:pic>
        <p:nvPicPr>
          <p:cNvPr id="9" name="Picture 8" descr="A logo of a basketball player&#10;&#10;Description automatically generated">
            <a:extLst>
              <a:ext uri="{FF2B5EF4-FFF2-40B4-BE49-F238E27FC236}">
                <a16:creationId xmlns:a16="http://schemas.microsoft.com/office/drawing/2014/main" id="{423BD22B-3936-9029-912A-58DD0C840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47"/>
          <a:stretch/>
        </p:blipFill>
        <p:spPr>
          <a:xfrm>
            <a:off x="7878486" y="86683"/>
            <a:ext cx="1736644" cy="8769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3FF508-6586-D8BA-F6F3-9E4BC9FF7118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759AF-E52A-7702-A925-FCE7B1F7B300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2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042792" y="-35140"/>
            <a:ext cx="6336961" cy="5213780"/>
            <a:chOff x="0" y="0"/>
            <a:chExt cx="6184570" cy="50883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t="-24907" b="-3031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16106" y="-35140"/>
            <a:ext cx="2666318" cy="1245835"/>
            <a:chOff x="0" y="0"/>
            <a:chExt cx="812800" cy="3797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79780"/>
            </a:xfrm>
            <a:custGeom>
              <a:avLst/>
              <a:gdLst/>
              <a:ahLst/>
              <a:cxnLst/>
              <a:rect l="l" t="t" r="r" b="b"/>
              <a:pathLst>
                <a:path w="812800" h="379780">
                  <a:moveTo>
                    <a:pt x="406400" y="37978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379780"/>
                  </a:lnTo>
                  <a:close/>
                </a:path>
              </a:pathLst>
            </a:custGeom>
            <a:solidFill>
              <a:srgbClr val="1D428A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7602"/>
              <a:ext cx="558800" cy="18585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130"/>
                </a:lnSpc>
              </a:pPr>
              <a:endParaRPr sz="700"/>
            </a:p>
          </p:txBody>
        </p:sp>
      </p:grpSp>
      <p:sp>
        <p:nvSpPr>
          <p:cNvPr id="8" name="Freeform 8"/>
          <p:cNvSpPr/>
          <p:nvPr/>
        </p:nvSpPr>
        <p:spPr>
          <a:xfrm rot="10800000">
            <a:off x="1451662" y="3544051"/>
            <a:ext cx="1225342" cy="189928"/>
          </a:xfrm>
          <a:custGeom>
            <a:avLst/>
            <a:gdLst/>
            <a:ahLst/>
            <a:cxnLst/>
            <a:rect l="l" t="t" r="r" b="b"/>
            <a:pathLst>
              <a:path w="2450684" h="379856">
                <a:moveTo>
                  <a:pt x="0" y="0"/>
                </a:moveTo>
                <a:lnTo>
                  <a:pt x="2450684" y="0"/>
                </a:lnTo>
                <a:lnTo>
                  <a:pt x="2450684" y="379856"/>
                </a:lnTo>
                <a:lnTo>
                  <a:pt x="0" y="379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5321580" y="4408069"/>
            <a:ext cx="2041779" cy="954020"/>
            <a:chOff x="0" y="0"/>
            <a:chExt cx="812800" cy="3797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79780"/>
            </a:xfrm>
            <a:custGeom>
              <a:avLst/>
              <a:gdLst/>
              <a:ahLst/>
              <a:cxnLst/>
              <a:rect l="l" t="t" r="r" b="b"/>
              <a:pathLst>
                <a:path w="812800" h="379780">
                  <a:moveTo>
                    <a:pt x="406400" y="37978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379780"/>
                  </a:lnTo>
                  <a:close/>
                </a:path>
              </a:pathLst>
            </a:custGeom>
            <a:solidFill>
              <a:srgbClr val="1D428A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17602"/>
              <a:ext cx="558800" cy="18585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130"/>
                </a:lnSpc>
              </a:pPr>
              <a:endParaRPr sz="70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5339FA5B-50B5-4641-828E-01E103962F46}"/>
              </a:ext>
            </a:extLst>
          </p:cNvPr>
          <p:cNvSpPr txBox="1">
            <a:spLocks/>
          </p:cNvSpPr>
          <p:nvPr/>
        </p:nvSpPr>
        <p:spPr>
          <a:xfrm>
            <a:off x="117918" y="2135292"/>
            <a:ext cx="4114800" cy="6740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>
                <a:latin typeface="Fira Sans" panose="020B0503050000020004" pitchFamily="34" charset="0"/>
              </a:rPr>
              <a:t>City Selection Analysis</a:t>
            </a:r>
          </a:p>
        </p:txBody>
      </p:sp>
      <p:pic>
        <p:nvPicPr>
          <p:cNvPr id="13" name="Picture 12" descr="A logo of a basketball player&#10;&#10;Description automatically generated">
            <a:extLst>
              <a:ext uri="{FF2B5EF4-FFF2-40B4-BE49-F238E27FC236}">
                <a16:creationId xmlns:a16="http://schemas.microsoft.com/office/drawing/2014/main" id="{D52F3C38-D582-315F-471A-C1F65E1091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147"/>
          <a:stretch/>
        </p:blipFill>
        <p:spPr>
          <a:xfrm>
            <a:off x="-227066" y="4250419"/>
            <a:ext cx="1538281" cy="776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75FBFD-43F6-69D7-21C7-FC003437C731}"/>
              </a:ext>
            </a:extLst>
          </p:cNvPr>
          <p:cNvSpPr/>
          <p:nvPr/>
        </p:nvSpPr>
        <p:spPr>
          <a:xfrm>
            <a:off x="0" y="0"/>
            <a:ext cx="117918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6EB-C2F2-0533-5DAF-E9790E5F6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257" y="4183531"/>
            <a:ext cx="3904343" cy="572700"/>
          </a:xfrm>
        </p:spPr>
        <p:txBody>
          <a:bodyPr/>
          <a:lstStyle/>
          <a:p>
            <a:r>
              <a:rPr lang="en-US" sz="1400" b="0">
                <a:solidFill>
                  <a:srgbClr val="0D0D0D"/>
                </a:solidFill>
                <a:latin typeface="Josefin Sans" pitchFamily="2" charset="77"/>
              </a:rPr>
              <a:t>Revenue for Year </a:t>
            </a:r>
            <a:r>
              <a:rPr lang="en-US" sz="1400" b="0" i="1">
                <a:solidFill>
                  <a:srgbClr val="0D0D0D"/>
                </a:solidFill>
                <a:latin typeface="Josefin Sans" pitchFamily="2" charset="77"/>
              </a:rPr>
              <a:t>n </a:t>
            </a:r>
            <a:r>
              <a:rPr lang="en-US" sz="1400" b="0">
                <a:solidFill>
                  <a:srgbClr val="0D0D0D"/>
                </a:solidFill>
                <a:latin typeface="Josefin Sans" pitchFamily="2" charset="77"/>
              </a:rPr>
              <a:t>= 365.5×(1.07)^(</a:t>
            </a:r>
            <a:r>
              <a:rPr lang="en-US" sz="1400" b="0" i="1">
                <a:solidFill>
                  <a:srgbClr val="0D0D0D"/>
                </a:solidFill>
                <a:latin typeface="Josefin Sans" pitchFamily="2" charset="77"/>
              </a:rPr>
              <a:t>n-1)</a:t>
            </a:r>
            <a:endParaRPr lang="en-US" sz="2000">
              <a:latin typeface="Josefin Sans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0ACE68-C1C4-89F9-FA83-FA8C4706DF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5C47FBF-A883-AB91-1E65-8D00C8B5A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03" y="2175675"/>
            <a:ext cx="4247572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200" b="1">
                <a:solidFill>
                  <a:srgbClr val="0070C0"/>
                </a:solidFill>
                <a:latin typeface="Josefin Sans" pitchFamily="2" charset="77"/>
              </a:rPr>
              <a:t>$2.6B</a:t>
            </a:r>
          </a:p>
        </p:txBody>
      </p:sp>
      <p:sp>
        <p:nvSpPr>
          <p:cNvPr id="8" name="Google Shape;1169;p28">
            <a:extLst>
              <a:ext uri="{FF2B5EF4-FFF2-40B4-BE49-F238E27FC236}">
                <a16:creationId xmlns:a16="http://schemas.microsoft.com/office/drawing/2014/main" id="{FA5C2B06-25B3-128E-BDC4-A2C1A83E9415}"/>
              </a:ext>
            </a:extLst>
          </p:cNvPr>
          <p:cNvSpPr txBox="1">
            <a:spLocks/>
          </p:cNvSpPr>
          <p:nvPr/>
        </p:nvSpPr>
        <p:spPr>
          <a:xfrm>
            <a:off x="0" y="83087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/>
              <a:t>How much money will Vegas Vipers make in 30 Years? </a:t>
            </a:r>
            <a:endParaRPr lang="en-US"/>
          </a:p>
        </p:txBody>
      </p:sp>
      <p:pic>
        <p:nvPicPr>
          <p:cNvPr id="4" name="Picture 3" descr="A logo of a basketball player&#10;&#10;Description automatically generated">
            <a:extLst>
              <a:ext uri="{FF2B5EF4-FFF2-40B4-BE49-F238E27FC236}">
                <a16:creationId xmlns:a16="http://schemas.microsoft.com/office/drawing/2014/main" id="{78BC770A-F095-F183-7ABE-893C8AFB7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878486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50AADA-76A4-AEA1-20AA-4120642C9FB9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8410E4-AA1B-1CE8-AF63-563369F09B4E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512767-D87C-EC5F-6AD5-A97FF1C1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34" y="1186068"/>
            <a:ext cx="4715466" cy="29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612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277397" y="-35140"/>
            <a:ext cx="6336961" cy="5213780"/>
            <a:chOff x="0" y="0"/>
            <a:chExt cx="6184570" cy="50883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t="-24907" b="-3031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51903" y="-35140"/>
            <a:ext cx="2666318" cy="1245835"/>
            <a:chOff x="0" y="0"/>
            <a:chExt cx="812800" cy="3797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79780"/>
            </a:xfrm>
            <a:custGeom>
              <a:avLst/>
              <a:gdLst/>
              <a:ahLst/>
              <a:cxnLst/>
              <a:rect l="l" t="t" r="r" b="b"/>
              <a:pathLst>
                <a:path w="812800" h="379780">
                  <a:moveTo>
                    <a:pt x="406400" y="37978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379780"/>
                  </a:lnTo>
                  <a:close/>
                </a:path>
              </a:pathLst>
            </a:custGeom>
            <a:solidFill>
              <a:srgbClr val="1D428A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17602"/>
              <a:ext cx="558800" cy="18585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130"/>
                </a:lnSpc>
              </a:pPr>
              <a:endParaRPr sz="700"/>
            </a:p>
          </p:txBody>
        </p:sp>
      </p:grpSp>
      <p:sp>
        <p:nvSpPr>
          <p:cNvPr id="8" name="Freeform 8"/>
          <p:cNvSpPr/>
          <p:nvPr/>
        </p:nvSpPr>
        <p:spPr>
          <a:xfrm rot="10800000">
            <a:off x="1451662" y="3544051"/>
            <a:ext cx="1225342" cy="189928"/>
          </a:xfrm>
          <a:custGeom>
            <a:avLst/>
            <a:gdLst/>
            <a:ahLst/>
            <a:cxnLst/>
            <a:rect l="l" t="t" r="r" b="b"/>
            <a:pathLst>
              <a:path w="2450684" h="379856">
                <a:moveTo>
                  <a:pt x="0" y="0"/>
                </a:moveTo>
                <a:lnTo>
                  <a:pt x="2450684" y="0"/>
                </a:lnTo>
                <a:lnTo>
                  <a:pt x="2450684" y="379856"/>
                </a:lnTo>
                <a:lnTo>
                  <a:pt x="0" y="379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5275398" y="4408069"/>
            <a:ext cx="2041779" cy="954020"/>
            <a:chOff x="0" y="0"/>
            <a:chExt cx="812800" cy="3797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79780"/>
            </a:xfrm>
            <a:custGeom>
              <a:avLst/>
              <a:gdLst/>
              <a:ahLst/>
              <a:cxnLst/>
              <a:rect l="l" t="t" r="r" b="b"/>
              <a:pathLst>
                <a:path w="812800" h="379780">
                  <a:moveTo>
                    <a:pt x="406400" y="37978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379780"/>
                  </a:lnTo>
                  <a:close/>
                </a:path>
              </a:pathLst>
            </a:custGeom>
            <a:solidFill>
              <a:srgbClr val="1D428A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17602"/>
              <a:ext cx="558800" cy="185851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130"/>
                </a:lnSpc>
              </a:pPr>
              <a:endParaRPr sz="70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5339FA5B-50B5-4641-828E-01E103962F46}"/>
              </a:ext>
            </a:extLst>
          </p:cNvPr>
          <p:cNvSpPr txBox="1">
            <a:spLocks/>
          </p:cNvSpPr>
          <p:nvPr/>
        </p:nvSpPr>
        <p:spPr>
          <a:xfrm>
            <a:off x="117918" y="2162868"/>
            <a:ext cx="4114800" cy="6740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>
                <a:latin typeface="Fira Sans" panose="020B0503050000020004" pitchFamily="34" charset="0"/>
              </a:rPr>
              <a:t>International Expansion </a:t>
            </a:r>
          </a:p>
        </p:txBody>
      </p:sp>
      <p:pic>
        <p:nvPicPr>
          <p:cNvPr id="13" name="Picture 12" descr="A logo of a basketball player&#10;&#10;Description automatically generated">
            <a:extLst>
              <a:ext uri="{FF2B5EF4-FFF2-40B4-BE49-F238E27FC236}">
                <a16:creationId xmlns:a16="http://schemas.microsoft.com/office/drawing/2014/main" id="{D52F3C38-D582-315F-471A-C1F65E1091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147"/>
          <a:stretch/>
        </p:blipFill>
        <p:spPr>
          <a:xfrm>
            <a:off x="-227066" y="4250419"/>
            <a:ext cx="1538281" cy="776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75FBFD-43F6-69D7-21C7-FC003437C731}"/>
              </a:ext>
            </a:extLst>
          </p:cNvPr>
          <p:cNvSpPr/>
          <p:nvPr/>
        </p:nvSpPr>
        <p:spPr>
          <a:xfrm>
            <a:off x="0" y="0"/>
            <a:ext cx="117918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4597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6" y="89584"/>
            <a:ext cx="8229600" cy="572700"/>
          </a:xfrm>
        </p:spPr>
        <p:txBody>
          <a:bodyPr/>
          <a:lstStyle/>
          <a:p>
            <a:pPr algn="l"/>
            <a:r>
              <a:rPr lang="en-US"/>
              <a:t>Why Mexico?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A307DEE9-9E7A-5DA9-B681-14166D6CB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4E2223-89E8-03E7-7A65-F9B5A7AC40B4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D089F-EBB9-6C2F-3269-DCBE1A40274B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62B9C-6329-C2FA-1692-BE32049645B6}"/>
              </a:ext>
            </a:extLst>
          </p:cNvPr>
          <p:cNvSpPr txBox="1"/>
          <p:nvPr/>
        </p:nvSpPr>
        <p:spPr>
          <a:xfrm>
            <a:off x="6160735" y="1242730"/>
            <a:ext cx="3533011" cy="1624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>
                <a:latin typeface="Josefin Sans"/>
              </a:rPr>
              <a:t>Expansion Criteria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350">
                <a:latin typeface="Josefin Sans"/>
              </a:rPr>
              <a:t>Growing GDP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350">
                <a:latin typeface="Josefin Sans"/>
              </a:rPr>
              <a:t>Safety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350">
                <a:latin typeface="Josefin Sans"/>
              </a:rPr>
              <a:t>Current NBA players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350">
                <a:latin typeface="Josefin Sans"/>
              </a:rPr>
              <a:t>Minimal Time Difference</a:t>
            </a:r>
          </a:p>
        </p:txBody>
      </p:sp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4CB7A9C-DBAB-9CEC-3464-6E2B80484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73" y="901436"/>
            <a:ext cx="5843882" cy="393155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BEBEA6E-987C-5D19-88CF-A6DF7052E34A}"/>
              </a:ext>
            </a:extLst>
          </p:cNvPr>
          <p:cNvSpPr/>
          <p:nvPr/>
        </p:nvSpPr>
        <p:spPr>
          <a:xfrm>
            <a:off x="2461491" y="4061955"/>
            <a:ext cx="674255" cy="360218"/>
          </a:xfrm>
          <a:prstGeom prst="ellipse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6C8E42-D1F7-2B09-2F48-C53864E0DD53}"/>
              </a:ext>
            </a:extLst>
          </p:cNvPr>
          <p:cNvCxnSpPr>
            <a:cxnSpLocks/>
          </p:cNvCxnSpPr>
          <p:nvPr/>
        </p:nvCxnSpPr>
        <p:spPr>
          <a:xfrm flipH="1">
            <a:off x="3207325" y="3968691"/>
            <a:ext cx="455417" cy="93264"/>
          </a:xfrm>
          <a:prstGeom prst="straightConnector1">
            <a:avLst/>
          </a:prstGeom>
          <a:ln>
            <a:solidFill>
              <a:srgbClr val="C8102E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CFD339-524F-62DE-B3A8-8F9F031D6C61}"/>
              </a:ext>
            </a:extLst>
          </p:cNvPr>
          <p:cNvSpPr txBox="1"/>
          <p:nvPr/>
        </p:nvSpPr>
        <p:spPr>
          <a:xfrm>
            <a:off x="3367705" y="3768055"/>
            <a:ext cx="158712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>
                <a:latin typeface="Josefin Sans" pitchFamily="2" charset="77"/>
              </a:rPr>
              <a:t>Mexico City</a:t>
            </a:r>
          </a:p>
        </p:txBody>
      </p:sp>
    </p:spTree>
    <p:extLst>
      <p:ext uri="{BB962C8B-B14F-4D97-AF65-F5344CB8AC3E}">
        <p14:creationId xmlns:p14="http://schemas.microsoft.com/office/powerpoint/2010/main" val="226189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58" y="120989"/>
            <a:ext cx="8229600" cy="572700"/>
          </a:xfrm>
        </p:spPr>
        <p:txBody>
          <a:bodyPr/>
          <a:lstStyle/>
          <a:p>
            <a:pPr algn="l"/>
            <a:r>
              <a:rPr lang="en-US"/>
              <a:t>NBA's Most International Games Have been hosted in Mexico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67339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8991139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D1E90-B07A-4B33-1B74-4B2961B83B59}"/>
              </a:ext>
            </a:extLst>
          </p:cNvPr>
          <p:cNvSpPr txBox="1"/>
          <p:nvPr/>
        </p:nvSpPr>
        <p:spPr>
          <a:xfrm>
            <a:off x="5261739" y="1219994"/>
            <a:ext cx="3533011" cy="32864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Josefin Sans"/>
              </a:rPr>
              <a:t>During the 2022-23 season in Mexico: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Josefin Sans"/>
              </a:rPr>
              <a:t>Social media interactions across all NBA Mexican accounts increased by 90%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Josefin Sans"/>
              </a:rPr>
              <a:t>NBA ESPN viewership increased by 25%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Josefin Sans"/>
              </a:rPr>
              <a:t>Mexico ranks in the Top 10 of all international markets in NBA League Pass subscriptions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350">
              <a:latin typeface="Josefin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9E8094-C21F-0B20-ADAA-FA96C367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3" y="963618"/>
            <a:ext cx="2425700" cy="3251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09A67A-1CAF-D2A4-F191-592D1244D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365" y="1999050"/>
            <a:ext cx="2395992" cy="8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7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72880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31779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D42C76-23F7-2A81-F0C5-835075BBB10D}"/>
              </a:ext>
            </a:extLst>
          </p:cNvPr>
          <p:cNvSpPr txBox="1">
            <a:spLocks/>
          </p:cNvSpPr>
          <p:nvPr/>
        </p:nvSpPr>
        <p:spPr>
          <a:xfrm>
            <a:off x="145697" y="227931"/>
            <a:ext cx="82296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latin typeface="Fira Sans" panose="020B0503050000020004" pitchFamily="34" charset="0"/>
              </a:rPr>
              <a:t>No Extra Capital For an Arena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2C478DC0-D355-A980-3107-A4408DDBAB21}"/>
              </a:ext>
            </a:extLst>
          </p:cNvPr>
          <p:cNvGrpSpPr/>
          <p:nvPr/>
        </p:nvGrpSpPr>
        <p:grpSpPr>
          <a:xfrm>
            <a:off x="624547" y="1480343"/>
            <a:ext cx="2385438" cy="1431263"/>
            <a:chOff x="0" y="0"/>
            <a:chExt cx="6350000" cy="38100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C5C6008B-3B59-F01D-39EE-ED80847B420F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12500" b="-125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B95E0D07-AF4E-FF62-9FBE-7489EC7B9601}"/>
              </a:ext>
            </a:extLst>
          </p:cNvPr>
          <p:cNvGrpSpPr/>
          <p:nvPr/>
        </p:nvGrpSpPr>
        <p:grpSpPr>
          <a:xfrm>
            <a:off x="3307203" y="1480343"/>
            <a:ext cx="2385438" cy="1431263"/>
            <a:chOff x="0" y="0"/>
            <a:chExt cx="6350000" cy="381000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C4D7F4B-1989-5960-9096-72E7F8117D5B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t="-116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B459CACF-0B3A-8509-3B9A-F085F4783F42}"/>
              </a:ext>
            </a:extLst>
          </p:cNvPr>
          <p:cNvGrpSpPr/>
          <p:nvPr/>
        </p:nvGrpSpPr>
        <p:grpSpPr>
          <a:xfrm>
            <a:off x="5989859" y="1480343"/>
            <a:ext cx="2385438" cy="1431263"/>
            <a:chOff x="0" y="0"/>
            <a:chExt cx="6350000" cy="38100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9EFA122-ECC6-BE8A-7861-5320892E51E8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5"/>
              <a:stretch>
                <a:fillRect l="-3333" r="-33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utoShape 8">
            <a:extLst>
              <a:ext uri="{FF2B5EF4-FFF2-40B4-BE49-F238E27FC236}">
                <a16:creationId xmlns:a16="http://schemas.microsoft.com/office/drawing/2014/main" id="{EF3C01A0-A49A-1B0A-059F-D1E06F0E2C37}"/>
              </a:ext>
            </a:extLst>
          </p:cNvPr>
          <p:cNvSpPr/>
          <p:nvPr/>
        </p:nvSpPr>
        <p:spPr>
          <a:xfrm rot="-5400000">
            <a:off x="470036" y="4173156"/>
            <a:ext cx="309022" cy="0"/>
          </a:xfrm>
          <a:prstGeom prst="line">
            <a:avLst/>
          </a:prstGeom>
          <a:ln w="38100" cap="rnd">
            <a:solidFill>
              <a:srgbClr val="1D42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9">
            <a:extLst>
              <a:ext uri="{FF2B5EF4-FFF2-40B4-BE49-F238E27FC236}">
                <a16:creationId xmlns:a16="http://schemas.microsoft.com/office/drawing/2014/main" id="{5541D583-5F86-9A35-F95A-C6C8C94A8C98}"/>
              </a:ext>
            </a:extLst>
          </p:cNvPr>
          <p:cNvSpPr/>
          <p:nvPr/>
        </p:nvSpPr>
        <p:spPr>
          <a:xfrm rot="-5400000">
            <a:off x="3179110" y="4141957"/>
            <a:ext cx="309022" cy="0"/>
          </a:xfrm>
          <a:prstGeom prst="line">
            <a:avLst/>
          </a:prstGeom>
          <a:ln w="38100" cap="rnd">
            <a:solidFill>
              <a:srgbClr val="C8102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0">
            <a:extLst>
              <a:ext uri="{FF2B5EF4-FFF2-40B4-BE49-F238E27FC236}">
                <a16:creationId xmlns:a16="http://schemas.microsoft.com/office/drawing/2014/main" id="{012FFC44-A670-A72E-10D1-7FC58D5755B7}"/>
              </a:ext>
            </a:extLst>
          </p:cNvPr>
          <p:cNvSpPr/>
          <p:nvPr/>
        </p:nvSpPr>
        <p:spPr>
          <a:xfrm rot="-5400000">
            <a:off x="5972588" y="4141957"/>
            <a:ext cx="309022" cy="0"/>
          </a:xfrm>
          <a:prstGeom prst="line">
            <a:avLst/>
          </a:prstGeom>
          <a:ln w="38100" cap="rnd">
            <a:solidFill>
              <a:srgbClr val="1D42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7CCD8735-F8F0-E6BF-2734-7DDAB3572C14}"/>
              </a:ext>
            </a:extLst>
          </p:cNvPr>
          <p:cNvGrpSpPr/>
          <p:nvPr/>
        </p:nvGrpSpPr>
        <p:grpSpPr>
          <a:xfrm>
            <a:off x="7698913" y="2615463"/>
            <a:ext cx="474700" cy="474700"/>
            <a:chOff x="0" y="0"/>
            <a:chExt cx="6350000" cy="6350000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78BA225-28B1-B2E7-215F-68C09D58D5F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428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3">
            <a:extLst>
              <a:ext uri="{FF2B5EF4-FFF2-40B4-BE49-F238E27FC236}">
                <a16:creationId xmlns:a16="http://schemas.microsoft.com/office/drawing/2014/main" id="{54166604-6BEB-57B7-B623-012E7981D239}"/>
              </a:ext>
            </a:extLst>
          </p:cNvPr>
          <p:cNvGrpSpPr/>
          <p:nvPr/>
        </p:nvGrpSpPr>
        <p:grpSpPr>
          <a:xfrm>
            <a:off x="5055952" y="2615463"/>
            <a:ext cx="474700" cy="474700"/>
            <a:chOff x="0" y="0"/>
            <a:chExt cx="6350000" cy="635000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4CAC148-A61F-90C5-71C3-688E958275A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8102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15">
            <a:extLst>
              <a:ext uri="{FF2B5EF4-FFF2-40B4-BE49-F238E27FC236}">
                <a16:creationId xmlns:a16="http://schemas.microsoft.com/office/drawing/2014/main" id="{B9B27F39-FC39-C146-9DC6-CC39D048A40D}"/>
              </a:ext>
            </a:extLst>
          </p:cNvPr>
          <p:cNvGrpSpPr/>
          <p:nvPr/>
        </p:nvGrpSpPr>
        <p:grpSpPr>
          <a:xfrm>
            <a:off x="2388942" y="2615463"/>
            <a:ext cx="474700" cy="474700"/>
            <a:chOff x="0" y="0"/>
            <a:chExt cx="6350000" cy="6350000"/>
          </a:xfrm>
        </p:grpSpPr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24C4A93-95AA-42DF-578B-A7F62DE7DB9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428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C83C771-04CE-0ACE-0CB5-4BC78051EAE0}"/>
              </a:ext>
            </a:extLst>
          </p:cNvPr>
          <p:cNvSpPr txBox="1"/>
          <p:nvPr/>
        </p:nvSpPr>
        <p:spPr>
          <a:xfrm>
            <a:off x="670357" y="3847593"/>
            <a:ext cx="265782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Josefin Sans" pitchFamily="2" charset="77"/>
              </a:rPr>
              <a:t>Mexico</a:t>
            </a:r>
            <a:r>
              <a:rPr lang="en-US" sz="1200" b="1">
                <a:latin typeface="Josefin Sans" pitchFamily="2" charset="77"/>
              </a:rPr>
              <a:t> 22,300 people </a:t>
            </a:r>
            <a:r>
              <a:rPr lang="en-US" sz="1200">
                <a:latin typeface="Josefin Sans" pitchFamily="2" charset="77"/>
              </a:rPr>
              <a:t>vs.</a:t>
            </a:r>
            <a:r>
              <a:rPr lang="en-US" sz="1200" b="1">
                <a:latin typeface="Josefin Sans" pitchFamily="2" charset="77"/>
              </a:rPr>
              <a:t> </a:t>
            </a:r>
            <a:r>
              <a:rPr lang="en-US" sz="1200">
                <a:latin typeface="Josefin Sans" pitchFamily="2" charset="77"/>
              </a:rPr>
              <a:t>Memphis Grizzlies 19,000 people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A2C7D8-2B84-1867-6391-0EBCCC248C93}"/>
              </a:ext>
            </a:extLst>
          </p:cNvPr>
          <p:cNvSpPr txBox="1"/>
          <p:nvPr/>
        </p:nvSpPr>
        <p:spPr>
          <a:xfrm>
            <a:off x="508368" y="3437259"/>
            <a:ext cx="2657829" cy="42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latin typeface="Fira Sans" panose="020B0503050000020004" pitchFamily="34" charset="0"/>
              </a:rPr>
              <a:t>CAPACITY</a:t>
            </a:r>
            <a:endParaRPr lang="en-US" sz="1200" b="1">
              <a:latin typeface="Fira Sans" panose="020B050305000002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5B0A25-98B0-B910-F419-CC6A398EB627}"/>
              </a:ext>
            </a:extLst>
          </p:cNvPr>
          <p:cNvSpPr txBox="1"/>
          <p:nvPr/>
        </p:nvSpPr>
        <p:spPr>
          <a:xfrm>
            <a:off x="1297377" y="2500771"/>
            <a:ext cx="2657829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  <a:latin typeface="Fira Sans" panose="020B0503050000020004" pitchFamily="34" charset="0"/>
              </a:rPr>
              <a:t>1</a:t>
            </a:r>
            <a:endParaRPr lang="en-US" sz="1800" b="1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148626-9EB6-1926-5A10-46D4511CF171}"/>
              </a:ext>
            </a:extLst>
          </p:cNvPr>
          <p:cNvSpPr txBox="1"/>
          <p:nvPr/>
        </p:nvSpPr>
        <p:spPr>
          <a:xfrm>
            <a:off x="3965827" y="2478660"/>
            <a:ext cx="2657829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  <a:latin typeface="Fira Sans" panose="020B0503050000020004" pitchFamily="34" charset="0"/>
              </a:rPr>
              <a:t>2</a:t>
            </a:r>
            <a:endParaRPr lang="en-US" sz="1800" b="1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07370-C669-1AE3-3901-622734CBAE1B}"/>
              </a:ext>
            </a:extLst>
          </p:cNvPr>
          <p:cNvSpPr txBox="1"/>
          <p:nvPr/>
        </p:nvSpPr>
        <p:spPr>
          <a:xfrm>
            <a:off x="3310840" y="3458136"/>
            <a:ext cx="2657829" cy="42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latin typeface="Fira Sans" panose="020B0503050000020004" pitchFamily="34" charset="0"/>
              </a:rPr>
              <a:t>CAPITANES</a:t>
            </a:r>
            <a:endParaRPr lang="en-US" sz="1200" b="1">
              <a:latin typeface="Fira Sans" panose="020B050305000002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1845E6-8537-B1FD-35C0-7E530AB22860}"/>
              </a:ext>
            </a:extLst>
          </p:cNvPr>
          <p:cNvSpPr txBox="1"/>
          <p:nvPr/>
        </p:nvSpPr>
        <p:spPr>
          <a:xfrm>
            <a:off x="3328401" y="3801692"/>
            <a:ext cx="287649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Josefin Sans" pitchFamily="2" charset="77"/>
              </a:rPr>
              <a:t>Mexico’s G – League increased fan interest in the NBA – Spanish content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0CC162-2756-3DB0-3164-893EF6DFECD7}"/>
              </a:ext>
            </a:extLst>
          </p:cNvPr>
          <p:cNvSpPr txBox="1"/>
          <p:nvPr/>
        </p:nvSpPr>
        <p:spPr>
          <a:xfrm>
            <a:off x="6215520" y="3813345"/>
            <a:ext cx="265782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Josefin Sans" pitchFamily="2" charset="77"/>
              </a:rPr>
              <a:t>Mexico has multiple NBA players in other teams - cultural connection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915D26-7127-FE34-A18D-90642371EABD}"/>
              </a:ext>
            </a:extLst>
          </p:cNvPr>
          <p:cNvSpPr txBox="1"/>
          <p:nvPr/>
        </p:nvSpPr>
        <p:spPr>
          <a:xfrm>
            <a:off x="6607348" y="2489716"/>
            <a:ext cx="2657829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bg1"/>
                </a:solidFill>
                <a:latin typeface="Fira Sans" panose="020B0503050000020004" pitchFamily="34" charset="0"/>
              </a:rPr>
              <a:t>3</a:t>
            </a:r>
            <a:endParaRPr lang="en-US" sz="1800" b="1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E4C088-244F-B67E-87AB-496FF2C68DFB}"/>
              </a:ext>
            </a:extLst>
          </p:cNvPr>
          <p:cNvSpPr txBox="1"/>
          <p:nvPr/>
        </p:nvSpPr>
        <p:spPr>
          <a:xfrm>
            <a:off x="6127099" y="3424714"/>
            <a:ext cx="2657829" cy="42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latin typeface="Fira Sans" panose="020B0503050000020004" pitchFamily="34" charset="0"/>
              </a:rPr>
              <a:t>MEXICAN NBA PLAYERS</a:t>
            </a:r>
            <a:endParaRPr lang="en-US" sz="1200" b="1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143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58" y="290327"/>
            <a:ext cx="8229600" cy="572700"/>
          </a:xfrm>
        </p:spPr>
        <p:txBody>
          <a:bodyPr/>
          <a:lstStyle/>
          <a:p>
            <a:pPr algn="l"/>
            <a:r>
              <a:rPr lang="en-US"/>
              <a:t>Mexico City has the same crime rate as Chicago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6796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03460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887138-B5E0-A00E-E463-CA529C7CC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58" y="1200150"/>
            <a:ext cx="7924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647714-A55C-D203-DBCF-1A6F806CACFE}"/>
              </a:ext>
            </a:extLst>
          </p:cNvPr>
          <p:cNvSpPr/>
          <p:nvPr/>
        </p:nvSpPr>
        <p:spPr>
          <a:xfrm>
            <a:off x="3200400" y="1692119"/>
            <a:ext cx="792480" cy="2087401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FC3461-7CE6-09BD-41A7-590C67FAA191}"/>
              </a:ext>
            </a:extLst>
          </p:cNvPr>
          <p:cNvSpPr/>
          <p:nvPr/>
        </p:nvSpPr>
        <p:spPr>
          <a:xfrm>
            <a:off x="7051040" y="1769717"/>
            <a:ext cx="792480" cy="2087401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88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62" y="219533"/>
            <a:ext cx="8229600" cy="572700"/>
          </a:xfrm>
        </p:spPr>
        <p:txBody>
          <a:bodyPr/>
          <a:lstStyle/>
          <a:p>
            <a:pPr algn="l"/>
            <a:r>
              <a:rPr lang="en-US" sz="2000"/>
              <a:t>Looking ahead, a next-gen NBA experience in Las Vegas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6796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03460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10631-CB45-58D0-E35F-19AB49DCACEF}"/>
              </a:ext>
            </a:extLst>
          </p:cNvPr>
          <p:cNvSpPr/>
          <p:nvPr/>
        </p:nvSpPr>
        <p:spPr>
          <a:xfrm>
            <a:off x="377861" y="219533"/>
            <a:ext cx="59586" cy="5727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0053BB-D315-A19C-2B16-E739487B296A}"/>
              </a:ext>
            </a:extLst>
          </p:cNvPr>
          <p:cNvGrpSpPr/>
          <p:nvPr/>
        </p:nvGrpSpPr>
        <p:grpSpPr>
          <a:xfrm>
            <a:off x="1328549" y="1261270"/>
            <a:ext cx="1960158" cy="3121581"/>
            <a:chOff x="1630017" y="1497496"/>
            <a:chExt cx="2046483" cy="3428444"/>
          </a:xfrm>
        </p:grpSpPr>
        <p:sp>
          <p:nvSpPr>
            <p:cNvPr id="11" name="Snip Diagonal Corner Rectangle 10">
              <a:extLst>
                <a:ext uri="{FF2B5EF4-FFF2-40B4-BE49-F238E27FC236}">
                  <a16:creationId xmlns:a16="http://schemas.microsoft.com/office/drawing/2014/main" id="{5857D4EF-38D3-F475-2269-EA4D398B4FCA}"/>
                </a:ext>
              </a:extLst>
            </p:cNvPr>
            <p:cNvSpPr/>
            <p:nvPr/>
          </p:nvSpPr>
          <p:spPr>
            <a:xfrm>
              <a:off x="1630017" y="1497496"/>
              <a:ext cx="2000766" cy="444886"/>
            </a:xfrm>
            <a:prstGeom prst="snip2Diag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9AC5896-3236-3705-B325-9CF44063B12E}"/>
                </a:ext>
              </a:extLst>
            </p:cNvPr>
            <p:cNvCxnSpPr/>
            <p:nvPr/>
          </p:nvCxnSpPr>
          <p:spPr>
            <a:xfrm>
              <a:off x="3630783" y="1936694"/>
              <a:ext cx="0" cy="29233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A7A8EF-E6CC-788F-C45C-80F2E41D88F7}"/>
                </a:ext>
              </a:extLst>
            </p:cNvPr>
            <p:cNvSpPr/>
            <p:nvPr/>
          </p:nvSpPr>
          <p:spPr>
            <a:xfrm>
              <a:off x="3585063" y="4829645"/>
              <a:ext cx="91437" cy="962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0DBDF0-CF0F-633D-828D-A4FCDB9B6184}"/>
              </a:ext>
            </a:extLst>
          </p:cNvPr>
          <p:cNvSpPr txBox="1"/>
          <p:nvPr/>
        </p:nvSpPr>
        <p:spPr>
          <a:xfrm>
            <a:off x="690837" y="1312219"/>
            <a:ext cx="3191791" cy="3170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Helvetica"/>
              </a:rPr>
              <a:t>Current State</a:t>
            </a:r>
            <a:endParaRPr lang="en-US" b="1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2BBD3E-F1F3-A8F8-2110-BA20836770CE}"/>
              </a:ext>
            </a:extLst>
          </p:cNvPr>
          <p:cNvSpPr txBox="1"/>
          <p:nvPr/>
        </p:nvSpPr>
        <p:spPr>
          <a:xfrm>
            <a:off x="249581" y="2476106"/>
            <a:ext cx="22294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8102E"/>
                </a:solidFill>
                <a:latin typeface="Josefin Sans"/>
              </a:rPr>
              <a:t>A strong product….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E82934-C1A4-C273-BFCE-1696C855661A}"/>
              </a:ext>
            </a:extLst>
          </p:cNvPr>
          <p:cNvSpPr txBox="1"/>
          <p:nvPr/>
        </p:nvSpPr>
        <p:spPr>
          <a:xfrm>
            <a:off x="3732837" y="2486597"/>
            <a:ext cx="25523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558A2"/>
                </a:solidFill>
                <a:latin typeface="Josefin Sans"/>
              </a:rPr>
              <a:t>…with greater relevance…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E39F1D-F1AC-C9E4-CFC9-6B939D49FE1C}"/>
              </a:ext>
            </a:extLst>
          </p:cNvPr>
          <p:cNvSpPr txBox="1"/>
          <p:nvPr/>
        </p:nvSpPr>
        <p:spPr>
          <a:xfrm>
            <a:off x="6685090" y="1819274"/>
            <a:ext cx="230883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Josefin Sans" pitchFamily="2" charset="77"/>
              </a:rPr>
              <a:t>….to </a:t>
            </a:r>
            <a:r>
              <a:rPr lang="en-US" sz="2000" b="1" i="0" u="none" strike="noStrike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Josefin Sans" pitchFamily="2" charset="77"/>
              </a:rPr>
              <a:t>become a Las Vegas franchise powerhouse, setting new standards in fan engagement</a:t>
            </a:r>
            <a:endParaRPr lang="en-US" sz="1600" b="1">
              <a:solidFill>
                <a:schemeClr val="accent1">
                  <a:lumMod val="75000"/>
                </a:schemeClr>
              </a:solidFill>
              <a:latin typeface="Josefin Sans" pitchFamily="2" charset="77"/>
            </a:endParaRP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D5A9044-228F-0831-5886-6BD91149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81" y="1666846"/>
            <a:ext cx="720756" cy="720756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3DF2D89-6391-0B85-8E27-01386E16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503" y="1612494"/>
            <a:ext cx="750062" cy="75006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2328DD9-4FBD-102A-19E3-D13F4D8A620E}"/>
              </a:ext>
            </a:extLst>
          </p:cNvPr>
          <p:cNvGrpSpPr/>
          <p:nvPr/>
        </p:nvGrpSpPr>
        <p:grpSpPr>
          <a:xfrm>
            <a:off x="4634316" y="1261270"/>
            <a:ext cx="1960158" cy="3121581"/>
            <a:chOff x="1630017" y="1497496"/>
            <a:chExt cx="2046483" cy="3428444"/>
          </a:xfrm>
        </p:grpSpPr>
        <p:sp>
          <p:nvSpPr>
            <p:cNvPr id="35" name="Snip Diagonal Corner Rectangle 34">
              <a:extLst>
                <a:ext uri="{FF2B5EF4-FFF2-40B4-BE49-F238E27FC236}">
                  <a16:creationId xmlns:a16="http://schemas.microsoft.com/office/drawing/2014/main" id="{45F4DF0A-9D0C-D726-2640-D7D99D611BFC}"/>
                </a:ext>
              </a:extLst>
            </p:cNvPr>
            <p:cNvSpPr/>
            <p:nvPr/>
          </p:nvSpPr>
          <p:spPr>
            <a:xfrm>
              <a:off x="1630017" y="1497496"/>
              <a:ext cx="2000766" cy="444886"/>
            </a:xfrm>
            <a:prstGeom prst="snip2Diag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357D7-3B9D-BC50-FAA6-A3C4FFDA9679}"/>
                </a:ext>
              </a:extLst>
            </p:cNvPr>
            <p:cNvCxnSpPr/>
            <p:nvPr/>
          </p:nvCxnSpPr>
          <p:spPr>
            <a:xfrm>
              <a:off x="3630783" y="1936694"/>
              <a:ext cx="0" cy="29233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26D7D9D-084E-7B4B-A539-D8541F0BE571}"/>
                </a:ext>
              </a:extLst>
            </p:cNvPr>
            <p:cNvSpPr/>
            <p:nvPr/>
          </p:nvSpPr>
          <p:spPr>
            <a:xfrm>
              <a:off x="3585063" y="4829645"/>
              <a:ext cx="91437" cy="9629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81D4638-CDC0-6829-B34F-B2DB8089EC72}"/>
              </a:ext>
            </a:extLst>
          </p:cNvPr>
          <p:cNvSpPr txBox="1"/>
          <p:nvPr/>
        </p:nvSpPr>
        <p:spPr>
          <a:xfrm>
            <a:off x="3996604" y="1317772"/>
            <a:ext cx="3191791" cy="3170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Helvetica"/>
              </a:rPr>
              <a:t>Future Target</a:t>
            </a:r>
            <a:endParaRPr lang="en-US" b="1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5E03DB-BCE4-4C37-31E9-65C74E174D33}"/>
              </a:ext>
            </a:extLst>
          </p:cNvPr>
          <p:cNvSpPr txBox="1"/>
          <p:nvPr/>
        </p:nvSpPr>
        <p:spPr>
          <a:xfrm>
            <a:off x="239244" y="2882147"/>
            <a:ext cx="296188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Josefin Sans"/>
              </a:rPr>
              <a:t>NBA has a dynamic product, but beyond an existing loyal fan base, there’s opportunity to broaden its reach in an untapped market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DC3D88-CA90-3F4F-5F89-3D7A94F07744}"/>
              </a:ext>
            </a:extLst>
          </p:cNvPr>
          <p:cNvSpPr txBox="1"/>
          <p:nvPr/>
        </p:nvSpPr>
        <p:spPr>
          <a:xfrm>
            <a:off x="3389837" y="2919847"/>
            <a:ext cx="2961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Josefin Sans"/>
              </a:rPr>
              <a:t>Bringing in new global fans onto the court and maximizing the value from their existing fans </a:t>
            </a:r>
            <a:endParaRPr lang="en-US" sz="1200" b="1">
              <a:solidFill>
                <a:schemeClr val="tx1"/>
              </a:solidFill>
              <a:latin typeface="Josefin San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ED8A75-1B48-1E98-21DE-0037493C1D41}"/>
              </a:ext>
            </a:extLst>
          </p:cNvPr>
          <p:cNvSpPr txBox="1"/>
          <p:nvPr/>
        </p:nvSpPr>
        <p:spPr>
          <a:xfrm>
            <a:off x="3373067" y="3691651"/>
            <a:ext cx="29618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Josefin Sans"/>
              </a:rPr>
              <a:t>Data-driven and personalized marketing strategies</a:t>
            </a:r>
            <a:endParaRPr lang="en-US" sz="1200" b="1">
              <a:solidFill>
                <a:schemeClr val="tx1"/>
              </a:solidFill>
              <a:latin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659353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A8E107-8DB7-1A65-24C7-2791380B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69504F5-5C14-9F8E-F52B-2A01D09195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BBD6EE9A-BC64-0CC8-8174-526D7A7BB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72" y="4170807"/>
            <a:ext cx="2046114" cy="682038"/>
          </a:xfrm>
          <a:prstGeom prst="rect">
            <a:avLst/>
          </a:prstGeom>
        </p:spPr>
      </p:pic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0CD84C1-0BFF-7CBA-E045-38EBCE9EA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258" y="4315026"/>
            <a:ext cx="2684354" cy="393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1DC9EDC-61D9-0F7D-BA71-D4DF3E07C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460" y="1239963"/>
            <a:ext cx="3914700" cy="164190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0782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203 0.06652" pathEditMode="relative" ptsTypes="AA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3203 0.06652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F80-B7FC-54A1-4CE8-08C0836E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29" y="313353"/>
            <a:ext cx="8229600" cy="572700"/>
          </a:xfrm>
        </p:spPr>
        <p:txBody>
          <a:bodyPr/>
          <a:lstStyle/>
          <a:p>
            <a:pPr algn="l"/>
            <a:r>
              <a:rPr lang="en-US"/>
              <a:t>Appendices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44794-343A-4A1E-B2C6-454EB5765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A297C-A739-0B30-BB9E-F029E13D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77" y="1427266"/>
            <a:ext cx="4509409" cy="3231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79809-5FB3-86D0-5BE9-B6B6BABEB2B5}"/>
              </a:ext>
            </a:extLst>
          </p:cNvPr>
          <p:cNvSpPr txBox="1"/>
          <p:nvPr/>
        </p:nvSpPr>
        <p:spPr>
          <a:xfrm>
            <a:off x="313213" y="992332"/>
            <a:ext cx="7292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Josefin Sans "/>
                <a:ea typeface="Calibri"/>
                <a:cs typeface="Calibri"/>
              </a:rPr>
              <a:t>Global Interest in NBA  :</a:t>
            </a:r>
            <a:r>
              <a:rPr lang="en-US" sz="1800" u="sng">
                <a:solidFill>
                  <a:srgbClr val="0000FF"/>
                </a:solidFill>
                <a:latin typeface="Josefin Sans "/>
                <a:ea typeface="Calibri"/>
                <a:cs typeface="Calibri"/>
                <a:hlinkClick r:id="rId3"/>
              </a:rPr>
              <a:t>Global interest in the NBA 2021 | Statista</a:t>
            </a:r>
            <a:endParaRPr lang="en-US" sz="1800">
              <a:latin typeface="Josefin Sans "/>
            </a:endParaRPr>
          </a:p>
        </p:txBody>
      </p:sp>
      <p:pic>
        <p:nvPicPr>
          <p:cNvPr id="5" name="Picture 4" descr="A logo of a basketball player&#10;&#10;Description automatically generated">
            <a:extLst>
              <a:ext uri="{FF2B5EF4-FFF2-40B4-BE49-F238E27FC236}">
                <a16:creationId xmlns:a16="http://schemas.microsoft.com/office/drawing/2014/main" id="{AB591D9F-8809-B366-C3BA-1ED1549D0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8D362E-CEA2-323D-6422-0895CA9A71C6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D7B66-3611-47DF-56A3-8E1EB182901E}"/>
              </a:ext>
            </a:extLst>
          </p:cNvPr>
          <p:cNvSpPr/>
          <p:nvPr/>
        </p:nvSpPr>
        <p:spPr>
          <a:xfrm>
            <a:off x="9031779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34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F80-B7FC-54A1-4CE8-08C0836E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Vegas vs. Tampa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44794-343A-4A1E-B2C6-454EB5765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79809-5FB3-86D0-5BE9-B6B6BABEB2B5}"/>
              </a:ext>
            </a:extLst>
          </p:cNvPr>
          <p:cNvSpPr txBox="1"/>
          <p:nvPr/>
        </p:nvSpPr>
        <p:spPr>
          <a:xfrm>
            <a:off x="313213" y="992332"/>
            <a:ext cx="7292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 u="sng">
              <a:solidFill>
                <a:srgbClr val="0000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88FE872-1D64-6D8B-1AFD-98E67E1D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272" y="1705860"/>
            <a:ext cx="4502056" cy="2678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D4B34D-ABE3-41C0-6B9B-9C26ED6FB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4" y="1704041"/>
            <a:ext cx="4353668" cy="2588964"/>
          </a:xfrm>
          <a:prstGeom prst="rect">
            <a:avLst/>
          </a:prstGeom>
        </p:spPr>
      </p:pic>
      <p:pic>
        <p:nvPicPr>
          <p:cNvPr id="5" name="Picture 4" descr="A logo of a basketball player&#10;&#10;Description automatically generated">
            <a:extLst>
              <a:ext uri="{FF2B5EF4-FFF2-40B4-BE49-F238E27FC236}">
                <a16:creationId xmlns:a16="http://schemas.microsoft.com/office/drawing/2014/main" id="{9921A4FB-68A3-A9C9-1A82-8012F8D56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9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"/>
          <p:cNvSpPr/>
          <p:nvPr/>
        </p:nvSpPr>
        <p:spPr>
          <a:xfrm>
            <a:off x="3034425" y="1570650"/>
            <a:ext cx="3075300" cy="3075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0"/>
          <p:cNvSpPr txBox="1">
            <a:spLocks noGrp="1"/>
          </p:cNvSpPr>
          <p:nvPr>
            <p:ph type="title"/>
          </p:nvPr>
        </p:nvSpPr>
        <p:spPr>
          <a:xfrm>
            <a:off x="178608" y="331723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200"/>
              <a:t>How do we plan on shortlisting the cities?</a:t>
            </a:r>
          </a:p>
        </p:txBody>
      </p:sp>
      <p:grpSp>
        <p:nvGrpSpPr>
          <p:cNvPr id="441" name="Google Shape;441;p20"/>
          <p:cNvGrpSpPr/>
          <p:nvPr/>
        </p:nvGrpSpPr>
        <p:grpSpPr>
          <a:xfrm>
            <a:off x="5615475" y="2618109"/>
            <a:ext cx="3167722" cy="830243"/>
            <a:chOff x="5615475" y="2618109"/>
            <a:chExt cx="3167722" cy="830243"/>
          </a:xfrm>
        </p:grpSpPr>
        <p:sp>
          <p:nvSpPr>
            <p:cNvPr id="442" name="Google Shape;442;p20"/>
            <p:cNvSpPr/>
            <p:nvPr/>
          </p:nvSpPr>
          <p:spPr>
            <a:xfrm>
              <a:off x="5615475" y="2640575"/>
              <a:ext cx="785100" cy="78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615480" y="2640750"/>
              <a:ext cx="784963" cy="784963"/>
            </a:xfrm>
            <a:custGeom>
              <a:avLst/>
              <a:gdLst/>
              <a:ahLst/>
              <a:cxnLst/>
              <a:rect l="l" t="t" r="r" b="b"/>
              <a:pathLst>
                <a:path w="11925" h="11925" extrusionOk="0">
                  <a:moveTo>
                    <a:pt x="2561" y="1069"/>
                  </a:moveTo>
                  <a:cubicBezTo>
                    <a:pt x="3152" y="1083"/>
                    <a:pt x="4262" y="1165"/>
                    <a:pt x="5426" y="1565"/>
                  </a:cubicBezTo>
                  <a:lnTo>
                    <a:pt x="5426" y="1565"/>
                  </a:lnTo>
                  <a:cubicBezTo>
                    <a:pt x="7627" y="2329"/>
                    <a:pt x="8946" y="3884"/>
                    <a:pt x="9246" y="6067"/>
                  </a:cubicBezTo>
                  <a:lnTo>
                    <a:pt x="9246" y="6067"/>
                  </a:lnTo>
                  <a:cubicBezTo>
                    <a:pt x="9528" y="6117"/>
                    <a:pt x="9796" y="6163"/>
                    <a:pt x="10051" y="6213"/>
                  </a:cubicBezTo>
                  <a:lnTo>
                    <a:pt x="10051" y="6213"/>
                  </a:lnTo>
                  <a:cubicBezTo>
                    <a:pt x="10542" y="3152"/>
                    <a:pt x="8477" y="924"/>
                    <a:pt x="7800" y="292"/>
                  </a:cubicBezTo>
                  <a:lnTo>
                    <a:pt x="7800" y="292"/>
                  </a:lnTo>
                  <a:cubicBezTo>
                    <a:pt x="7222" y="105"/>
                    <a:pt x="6604" y="1"/>
                    <a:pt x="5962" y="1"/>
                  </a:cubicBezTo>
                  <a:lnTo>
                    <a:pt x="5962" y="1"/>
                  </a:lnTo>
                  <a:cubicBezTo>
                    <a:pt x="4698" y="1"/>
                    <a:pt x="3525" y="396"/>
                    <a:pt x="2561" y="1069"/>
                  </a:cubicBezTo>
                  <a:close/>
                  <a:moveTo>
                    <a:pt x="9323" y="1715"/>
                  </a:moveTo>
                  <a:cubicBezTo>
                    <a:pt x="9964" y="2729"/>
                    <a:pt x="10633" y="4325"/>
                    <a:pt x="10319" y="6263"/>
                  </a:cubicBezTo>
                  <a:lnTo>
                    <a:pt x="10319" y="6263"/>
                  </a:lnTo>
                  <a:cubicBezTo>
                    <a:pt x="10487" y="6294"/>
                    <a:pt x="10642" y="6331"/>
                    <a:pt x="10797" y="6363"/>
                  </a:cubicBezTo>
                  <a:lnTo>
                    <a:pt x="10797" y="6363"/>
                  </a:lnTo>
                  <a:cubicBezTo>
                    <a:pt x="10947" y="4571"/>
                    <a:pt x="11006" y="2852"/>
                    <a:pt x="11006" y="2820"/>
                  </a:cubicBezTo>
                  <a:lnTo>
                    <a:pt x="11006" y="2820"/>
                  </a:lnTo>
                  <a:lnTo>
                    <a:pt x="11028" y="2825"/>
                  </a:lnTo>
                  <a:cubicBezTo>
                    <a:pt x="10410" y="1824"/>
                    <a:pt x="9505" y="1024"/>
                    <a:pt x="8427" y="533"/>
                  </a:cubicBezTo>
                  <a:lnTo>
                    <a:pt x="8427" y="533"/>
                  </a:lnTo>
                  <a:cubicBezTo>
                    <a:pt x="8696" y="833"/>
                    <a:pt x="9018" y="1228"/>
                    <a:pt x="9323" y="1715"/>
                  </a:cubicBezTo>
                  <a:close/>
                  <a:moveTo>
                    <a:pt x="2197" y="1342"/>
                  </a:moveTo>
                  <a:cubicBezTo>
                    <a:pt x="1101" y="2238"/>
                    <a:pt x="328" y="3511"/>
                    <a:pt x="82" y="4967"/>
                  </a:cubicBezTo>
                  <a:lnTo>
                    <a:pt x="82" y="4967"/>
                  </a:lnTo>
                  <a:cubicBezTo>
                    <a:pt x="1201" y="5067"/>
                    <a:pt x="5680" y="5490"/>
                    <a:pt x="8964" y="6022"/>
                  </a:cubicBezTo>
                  <a:lnTo>
                    <a:pt x="8964" y="6022"/>
                  </a:lnTo>
                  <a:cubicBezTo>
                    <a:pt x="8655" y="3962"/>
                    <a:pt x="7436" y="2552"/>
                    <a:pt x="5335" y="1824"/>
                  </a:cubicBezTo>
                  <a:lnTo>
                    <a:pt x="5335" y="1824"/>
                  </a:lnTo>
                  <a:cubicBezTo>
                    <a:pt x="4080" y="1392"/>
                    <a:pt x="2861" y="1342"/>
                    <a:pt x="2365" y="1342"/>
                  </a:cubicBezTo>
                  <a:lnTo>
                    <a:pt x="2365" y="1342"/>
                  </a:lnTo>
                  <a:cubicBezTo>
                    <a:pt x="2292" y="1342"/>
                    <a:pt x="2233" y="1342"/>
                    <a:pt x="2197" y="1342"/>
                  </a:cubicBezTo>
                  <a:moveTo>
                    <a:pt x="11065" y="6422"/>
                  </a:moveTo>
                  <a:cubicBezTo>
                    <a:pt x="11379" y="6499"/>
                    <a:pt x="11656" y="6572"/>
                    <a:pt x="11883" y="6649"/>
                  </a:cubicBezTo>
                  <a:lnTo>
                    <a:pt x="11883" y="6649"/>
                  </a:lnTo>
                  <a:cubicBezTo>
                    <a:pt x="11911" y="6422"/>
                    <a:pt x="11924" y="6194"/>
                    <a:pt x="11924" y="5962"/>
                  </a:cubicBezTo>
                  <a:lnTo>
                    <a:pt x="11924" y="5962"/>
                  </a:lnTo>
                  <a:cubicBezTo>
                    <a:pt x="11924" y="4980"/>
                    <a:pt x="11683" y="4052"/>
                    <a:pt x="11265" y="3234"/>
                  </a:cubicBezTo>
                  <a:lnTo>
                    <a:pt x="11265" y="3234"/>
                  </a:lnTo>
                  <a:cubicBezTo>
                    <a:pt x="11238" y="3861"/>
                    <a:pt x="11179" y="5121"/>
                    <a:pt x="11065" y="6422"/>
                  </a:cubicBezTo>
                  <a:moveTo>
                    <a:pt x="0" y="5962"/>
                  </a:moveTo>
                  <a:cubicBezTo>
                    <a:pt x="0" y="7127"/>
                    <a:pt x="332" y="8214"/>
                    <a:pt x="910" y="9128"/>
                  </a:cubicBezTo>
                  <a:lnTo>
                    <a:pt x="910" y="9128"/>
                  </a:lnTo>
                  <a:cubicBezTo>
                    <a:pt x="1265" y="9360"/>
                    <a:pt x="2242" y="9732"/>
                    <a:pt x="4730" y="9501"/>
                  </a:cubicBezTo>
                  <a:lnTo>
                    <a:pt x="4730" y="9501"/>
                  </a:lnTo>
                  <a:cubicBezTo>
                    <a:pt x="6217" y="9364"/>
                    <a:pt x="7386" y="8759"/>
                    <a:pt x="8200" y="7709"/>
                  </a:cubicBezTo>
                  <a:lnTo>
                    <a:pt x="8200" y="7709"/>
                  </a:lnTo>
                  <a:cubicBezTo>
                    <a:pt x="8659" y="7122"/>
                    <a:pt x="8873" y="6554"/>
                    <a:pt x="8950" y="6299"/>
                  </a:cubicBezTo>
                  <a:lnTo>
                    <a:pt x="8950" y="6299"/>
                  </a:lnTo>
                  <a:cubicBezTo>
                    <a:pt x="5667" y="5767"/>
                    <a:pt x="1115" y="5335"/>
                    <a:pt x="46" y="5239"/>
                  </a:cubicBezTo>
                  <a:lnTo>
                    <a:pt x="46" y="5239"/>
                  </a:lnTo>
                  <a:cubicBezTo>
                    <a:pt x="14" y="5476"/>
                    <a:pt x="0" y="5717"/>
                    <a:pt x="0" y="5962"/>
                  </a:cubicBezTo>
                  <a:close/>
                  <a:moveTo>
                    <a:pt x="8427" y="7868"/>
                  </a:moveTo>
                  <a:cubicBezTo>
                    <a:pt x="7831" y="8636"/>
                    <a:pt x="6708" y="9591"/>
                    <a:pt x="4753" y="9773"/>
                  </a:cubicBezTo>
                  <a:lnTo>
                    <a:pt x="4753" y="9773"/>
                  </a:lnTo>
                  <a:cubicBezTo>
                    <a:pt x="4189" y="9823"/>
                    <a:pt x="3698" y="9846"/>
                    <a:pt x="3270" y="9846"/>
                  </a:cubicBezTo>
                  <a:lnTo>
                    <a:pt x="3270" y="9846"/>
                  </a:lnTo>
                  <a:cubicBezTo>
                    <a:pt x="2283" y="9846"/>
                    <a:pt x="1642" y="9728"/>
                    <a:pt x="1224" y="9582"/>
                  </a:cubicBezTo>
                  <a:lnTo>
                    <a:pt x="1224" y="9582"/>
                  </a:lnTo>
                  <a:cubicBezTo>
                    <a:pt x="2315" y="11006"/>
                    <a:pt x="4030" y="11924"/>
                    <a:pt x="5962" y="11924"/>
                  </a:cubicBezTo>
                  <a:lnTo>
                    <a:pt x="5962" y="11924"/>
                  </a:lnTo>
                  <a:cubicBezTo>
                    <a:pt x="6103" y="11924"/>
                    <a:pt x="6244" y="11920"/>
                    <a:pt x="6385" y="11911"/>
                  </a:cubicBezTo>
                  <a:lnTo>
                    <a:pt x="6385" y="11911"/>
                  </a:lnTo>
                  <a:cubicBezTo>
                    <a:pt x="6831" y="11629"/>
                    <a:pt x="9291" y="9923"/>
                    <a:pt x="10001" y="6481"/>
                  </a:cubicBezTo>
                  <a:lnTo>
                    <a:pt x="10001" y="6481"/>
                  </a:lnTo>
                  <a:cubicBezTo>
                    <a:pt x="9755" y="6435"/>
                    <a:pt x="9496" y="6390"/>
                    <a:pt x="9223" y="6344"/>
                  </a:cubicBezTo>
                  <a:lnTo>
                    <a:pt x="9223" y="6344"/>
                  </a:lnTo>
                  <a:cubicBezTo>
                    <a:pt x="9146" y="6599"/>
                    <a:pt x="8927" y="7218"/>
                    <a:pt x="8427" y="7868"/>
                  </a:cubicBezTo>
                  <a:close/>
                  <a:moveTo>
                    <a:pt x="6954" y="11843"/>
                  </a:moveTo>
                  <a:cubicBezTo>
                    <a:pt x="8195" y="11638"/>
                    <a:pt x="9305" y="11047"/>
                    <a:pt x="10160" y="10196"/>
                  </a:cubicBezTo>
                  <a:lnTo>
                    <a:pt x="10160" y="10196"/>
                  </a:lnTo>
                  <a:lnTo>
                    <a:pt x="10146" y="10187"/>
                  </a:lnTo>
                  <a:cubicBezTo>
                    <a:pt x="10433" y="9646"/>
                    <a:pt x="10637" y="8145"/>
                    <a:pt x="10769" y="6636"/>
                  </a:cubicBezTo>
                  <a:lnTo>
                    <a:pt x="10769" y="6636"/>
                  </a:lnTo>
                  <a:cubicBezTo>
                    <a:pt x="10610" y="6604"/>
                    <a:pt x="10446" y="6567"/>
                    <a:pt x="10269" y="6531"/>
                  </a:cubicBezTo>
                  <a:lnTo>
                    <a:pt x="10269" y="6531"/>
                  </a:lnTo>
                  <a:cubicBezTo>
                    <a:pt x="9669" y="9450"/>
                    <a:pt x="7845" y="11160"/>
                    <a:pt x="6954" y="11843"/>
                  </a:cubicBezTo>
                  <a:moveTo>
                    <a:pt x="10601" y="9705"/>
                  </a:moveTo>
                  <a:cubicBezTo>
                    <a:pt x="11238" y="8918"/>
                    <a:pt x="11679" y="7968"/>
                    <a:pt x="11847" y="6922"/>
                  </a:cubicBezTo>
                  <a:lnTo>
                    <a:pt x="11847" y="6922"/>
                  </a:lnTo>
                  <a:cubicBezTo>
                    <a:pt x="11624" y="6849"/>
                    <a:pt x="11356" y="6772"/>
                    <a:pt x="11042" y="6699"/>
                  </a:cubicBezTo>
                  <a:lnTo>
                    <a:pt x="11042" y="6699"/>
                  </a:lnTo>
                  <a:cubicBezTo>
                    <a:pt x="10937" y="7832"/>
                    <a:pt x="10797" y="8968"/>
                    <a:pt x="10601" y="9705"/>
                  </a:cubicBezTo>
                  <a:close/>
                </a:path>
              </a:pathLst>
            </a:custGeom>
            <a:solidFill>
              <a:srgbClr val="C810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20"/>
            <p:cNvGrpSpPr/>
            <p:nvPr/>
          </p:nvGrpSpPr>
          <p:grpSpPr>
            <a:xfrm>
              <a:off x="6628963" y="2618109"/>
              <a:ext cx="2154234" cy="830243"/>
              <a:chOff x="8787601" y="2525829"/>
              <a:chExt cx="2154234" cy="830243"/>
            </a:xfrm>
          </p:grpSpPr>
          <p:sp>
            <p:nvSpPr>
              <p:cNvPr id="445" name="Google Shape;445;p20"/>
              <p:cNvSpPr txBox="1"/>
              <p:nvPr/>
            </p:nvSpPr>
            <p:spPr>
              <a:xfrm>
                <a:off x="8787624" y="2525829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" sz="1800" b="1">
                    <a:latin typeface="Fira Sans Extra Condensed"/>
                  </a:rPr>
                  <a:t>Diversity</a:t>
                </a:r>
                <a:endParaRPr lang="en-US"/>
              </a:p>
            </p:txBody>
          </p:sp>
          <p:sp>
            <p:nvSpPr>
              <p:cNvPr id="446" name="Google Shape;446;p20"/>
              <p:cNvSpPr txBox="1"/>
              <p:nvPr/>
            </p:nvSpPr>
            <p:spPr>
              <a:xfrm>
                <a:off x="8787601" y="2804672"/>
                <a:ext cx="2154234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100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</a:rPr>
                  <a:t>Is diversity important for the fan base representation?</a:t>
                </a:r>
              </a:p>
            </p:txBody>
          </p:sp>
        </p:grpSp>
      </p:grpSp>
      <p:grpSp>
        <p:nvGrpSpPr>
          <p:cNvPr id="447" name="Google Shape;447;p20"/>
          <p:cNvGrpSpPr/>
          <p:nvPr/>
        </p:nvGrpSpPr>
        <p:grpSpPr>
          <a:xfrm>
            <a:off x="5158098" y="3786481"/>
            <a:ext cx="3570357" cy="833992"/>
            <a:chOff x="4999475" y="3795313"/>
            <a:chExt cx="3570357" cy="833992"/>
          </a:xfrm>
        </p:grpSpPr>
        <p:sp>
          <p:nvSpPr>
            <p:cNvPr id="448" name="Google Shape;448;p20"/>
            <p:cNvSpPr/>
            <p:nvPr/>
          </p:nvSpPr>
          <p:spPr>
            <a:xfrm>
              <a:off x="4999475" y="3817175"/>
              <a:ext cx="785100" cy="78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1D428A"/>
                </a:highlight>
              </a:endParaRPr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4999585" y="3817343"/>
              <a:ext cx="784897" cy="784963"/>
            </a:xfrm>
            <a:custGeom>
              <a:avLst/>
              <a:gdLst/>
              <a:ahLst/>
              <a:cxnLst/>
              <a:rect l="l" t="t" r="r" b="b"/>
              <a:pathLst>
                <a:path w="11924" h="11925" extrusionOk="0">
                  <a:moveTo>
                    <a:pt x="2751" y="937"/>
                  </a:moveTo>
                  <a:cubicBezTo>
                    <a:pt x="3065" y="1279"/>
                    <a:pt x="3652" y="2133"/>
                    <a:pt x="3393" y="3625"/>
                  </a:cubicBezTo>
                  <a:lnTo>
                    <a:pt x="3393" y="3625"/>
                  </a:lnTo>
                  <a:cubicBezTo>
                    <a:pt x="3697" y="3639"/>
                    <a:pt x="4029" y="3661"/>
                    <a:pt x="4389" y="3702"/>
                  </a:cubicBezTo>
                  <a:lnTo>
                    <a:pt x="4389" y="3702"/>
                  </a:lnTo>
                  <a:cubicBezTo>
                    <a:pt x="4470" y="3225"/>
                    <a:pt x="4575" y="2806"/>
                    <a:pt x="4684" y="2452"/>
                  </a:cubicBezTo>
                  <a:lnTo>
                    <a:pt x="4684" y="2452"/>
                  </a:lnTo>
                  <a:cubicBezTo>
                    <a:pt x="5143" y="960"/>
                    <a:pt x="5785" y="237"/>
                    <a:pt x="6030" y="1"/>
                  </a:cubicBezTo>
                  <a:lnTo>
                    <a:pt x="6030" y="1"/>
                  </a:lnTo>
                  <a:cubicBezTo>
                    <a:pt x="6007" y="1"/>
                    <a:pt x="5985" y="1"/>
                    <a:pt x="5962" y="1"/>
                  </a:cubicBezTo>
                  <a:lnTo>
                    <a:pt x="5962" y="1"/>
                  </a:lnTo>
                  <a:cubicBezTo>
                    <a:pt x="4780" y="1"/>
                    <a:pt x="3679" y="346"/>
                    <a:pt x="2751" y="937"/>
                  </a:cubicBezTo>
                  <a:close/>
                  <a:moveTo>
                    <a:pt x="4934" y="2561"/>
                  </a:moveTo>
                  <a:cubicBezTo>
                    <a:pt x="4834" y="2897"/>
                    <a:pt x="4739" y="3289"/>
                    <a:pt x="4661" y="3734"/>
                  </a:cubicBezTo>
                  <a:lnTo>
                    <a:pt x="4661" y="3734"/>
                  </a:lnTo>
                  <a:cubicBezTo>
                    <a:pt x="4993" y="3775"/>
                    <a:pt x="5312" y="3821"/>
                    <a:pt x="5616" y="3866"/>
                  </a:cubicBezTo>
                  <a:lnTo>
                    <a:pt x="5616" y="3866"/>
                  </a:lnTo>
                  <a:cubicBezTo>
                    <a:pt x="5771" y="3452"/>
                    <a:pt x="6026" y="3029"/>
                    <a:pt x="6376" y="2570"/>
                  </a:cubicBezTo>
                  <a:lnTo>
                    <a:pt x="6376" y="2570"/>
                  </a:lnTo>
                  <a:cubicBezTo>
                    <a:pt x="7272" y="1401"/>
                    <a:pt x="9091" y="1520"/>
                    <a:pt x="10137" y="1706"/>
                  </a:cubicBezTo>
                  <a:lnTo>
                    <a:pt x="10137" y="1706"/>
                  </a:lnTo>
                  <a:cubicBezTo>
                    <a:pt x="9168" y="756"/>
                    <a:pt x="7877" y="137"/>
                    <a:pt x="6440" y="19"/>
                  </a:cubicBezTo>
                  <a:lnTo>
                    <a:pt x="6440" y="19"/>
                  </a:lnTo>
                  <a:cubicBezTo>
                    <a:pt x="6180" y="233"/>
                    <a:pt x="5362" y="1156"/>
                    <a:pt x="4934" y="2561"/>
                  </a:cubicBezTo>
                  <a:close/>
                  <a:moveTo>
                    <a:pt x="227" y="4325"/>
                  </a:moveTo>
                  <a:cubicBezTo>
                    <a:pt x="614" y="3989"/>
                    <a:pt x="1428" y="3593"/>
                    <a:pt x="3115" y="3616"/>
                  </a:cubicBezTo>
                  <a:lnTo>
                    <a:pt x="3115" y="3616"/>
                  </a:lnTo>
                  <a:cubicBezTo>
                    <a:pt x="3379" y="2170"/>
                    <a:pt x="2783" y="1369"/>
                    <a:pt x="2519" y="1097"/>
                  </a:cubicBezTo>
                  <a:lnTo>
                    <a:pt x="2519" y="1097"/>
                  </a:lnTo>
                  <a:cubicBezTo>
                    <a:pt x="1428" y="1870"/>
                    <a:pt x="605" y="3002"/>
                    <a:pt x="227" y="4325"/>
                  </a:cubicBezTo>
                  <a:moveTo>
                    <a:pt x="6594" y="2738"/>
                  </a:moveTo>
                  <a:cubicBezTo>
                    <a:pt x="6271" y="3157"/>
                    <a:pt x="6039" y="3539"/>
                    <a:pt x="5894" y="3912"/>
                  </a:cubicBezTo>
                  <a:lnTo>
                    <a:pt x="5894" y="3912"/>
                  </a:lnTo>
                  <a:cubicBezTo>
                    <a:pt x="8959" y="4416"/>
                    <a:pt x="10714" y="5258"/>
                    <a:pt x="11874" y="6745"/>
                  </a:cubicBezTo>
                  <a:lnTo>
                    <a:pt x="11874" y="6745"/>
                  </a:lnTo>
                  <a:cubicBezTo>
                    <a:pt x="11906" y="6486"/>
                    <a:pt x="11924" y="6226"/>
                    <a:pt x="11924" y="5963"/>
                  </a:cubicBezTo>
                  <a:lnTo>
                    <a:pt x="11924" y="5963"/>
                  </a:lnTo>
                  <a:cubicBezTo>
                    <a:pt x="11924" y="4471"/>
                    <a:pt x="11374" y="3107"/>
                    <a:pt x="10469" y="2061"/>
                  </a:cubicBezTo>
                  <a:lnTo>
                    <a:pt x="10469" y="2061"/>
                  </a:lnTo>
                  <a:cubicBezTo>
                    <a:pt x="10105" y="1979"/>
                    <a:pt x="9505" y="1870"/>
                    <a:pt x="8863" y="1870"/>
                  </a:cubicBezTo>
                  <a:lnTo>
                    <a:pt x="8863" y="1870"/>
                  </a:lnTo>
                  <a:cubicBezTo>
                    <a:pt x="8022" y="1870"/>
                    <a:pt x="7113" y="2056"/>
                    <a:pt x="6594" y="2738"/>
                  </a:cubicBezTo>
                  <a:moveTo>
                    <a:pt x="159" y="4848"/>
                  </a:moveTo>
                  <a:lnTo>
                    <a:pt x="109" y="4835"/>
                  </a:lnTo>
                  <a:cubicBezTo>
                    <a:pt x="36" y="5199"/>
                    <a:pt x="0" y="5576"/>
                    <a:pt x="0" y="5963"/>
                  </a:cubicBezTo>
                  <a:lnTo>
                    <a:pt x="0" y="5963"/>
                  </a:lnTo>
                  <a:cubicBezTo>
                    <a:pt x="0" y="7122"/>
                    <a:pt x="332" y="8209"/>
                    <a:pt x="905" y="9123"/>
                  </a:cubicBezTo>
                  <a:lnTo>
                    <a:pt x="905" y="9123"/>
                  </a:lnTo>
                  <a:cubicBezTo>
                    <a:pt x="969" y="8773"/>
                    <a:pt x="1041" y="8350"/>
                    <a:pt x="1123" y="7923"/>
                  </a:cubicBezTo>
                  <a:lnTo>
                    <a:pt x="1123" y="7923"/>
                  </a:lnTo>
                  <a:cubicBezTo>
                    <a:pt x="1214" y="7427"/>
                    <a:pt x="1510" y="6972"/>
                    <a:pt x="1856" y="6445"/>
                  </a:cubicBezTo>
                  <a:lnTo>
                    <a:pt x="1856" y="6445"/>
                  </a:lnTo>
                  <a:cubicBezTo>
                    <a:pt x="2292" y="5772"/>
                    <a:pt x="2788" y="5008"/>
                    <a:pt x="3056" y="3889"/>
                  </a:cubicBezTo>
                  <a:lnTo>
                    <a:pt x="3056" y="3889"/>
                  </a:lnTo>
                  <a:cubicBezTo>
                    <a:pt x="3029" y="3889"/>
                    <a:pt x="2997" y="3889"/>
                    <a:pt x="2970" y="3889"/>
                  </a:cubicBezTo>
                  <a:lnTo>
                    <a:pt x="2970" y="3889"/>
                  </a:lnTo>
                  <a:cubicBezTo>
                    <a:pt x="519" y="3889"/>
                    <a:pt x="159" y="4839"/>
                    <a:pt x="159" y="4848"/>
                  </a:cubicBezTo>
                  <a:close/>
                  <a:moveTo>
                    <a:pt x="2083" y="6595"/>
                  </a:moveTo>
                  <a:cubicBezTo>
                    <a:pt x="1755" y="7095"/>
                    <a:pt x="1474" y="7527"/>
                    <a:pt x="1392" y="7973"/>
                  </a:cubicBezTo>
                  <a:lnTo>
                    <a:pt x="1392" y="7973"/>
                  </a:lnTo>
                  <a:cubicBezTo>
                    <a:pt x="1287" y="8523"/>
                    <a:pt x="1196" y="9055"/>
                    <a:pt x="1123" y="9451"/>
                  </a:cubicBezTo>
                  <a:lnTo>
                    <a:pt x="1123" y="9451"/>
                  </a:lnTo>
                  <a:cubicBezTo>
                    <a:pt x="2015" y="10678"/>
                    <a:pt x="3356" y="11556"/>
                    <a:pt x="4907" y="11834"/>
                  </a:cubicBezTo>
                  <a:lnTo>
                    <a:pt x="4907" y="11834"/>
                  </a:lnTo>
                  <a:cubicBezTo>
                    <a:pt x="4084" y="8282"/>
                    <a:pt x="4084" y="5726"/>
                    <a:pt x="4343" y="3975"/>
                  </a:cubicBezTo>
                  <a:lnTo>
                    <a:pt x="4343" y="3975"/>
                  </a:lnTo>
                  <a:cubicBezTo>
                    <a:pt x="3979" y="3930"/>
                    <a:pt x="3643" y="3907"/>
                    <a:pt x="3338" y="3898"/>
                  </a:cubicBezTo>
                  <a:lnTo>
                    <a:pt x="3338" y="3898"/>
                  </a:lnTo>
                  <a:cubicBezTo>
                    <a:pt x="3056" y="5094"/>
                    <a:pt x="2519" y="5926"/>
                    <a:pt x="2083" y="6595"/>
                  </a:cubicBezTo>
                  <a:moveTo>
                    <a:pt x="5198" y="11879"/>
                  </a:moveTo>
                  <a:cubicBezTo>
                    <a:pt x="5448" y="11911"/>
                    <a:pt x="5703" y="11924"/>
                    <a:pt x="5962" y="11924"/>
                  </a:cubicBezTo>
                  <a:lnTo>
                    <a:pt x="5962" y="11924"/>
                  </a:lnTo>
                  <a:cubicBezTo>
                    <a:pt x="7103" y="11924"/>
                    <a:pt x="8168" y="11606"/>
                    <a:pt x="9077" y="11047"/>
                  </a:cubicBezTo>
                  <a:lnTo>
                    <a:pt x="9077" y="11047"/>
                  </a:lnTo>
                  <a:cubicBezTo>
                    <a:pt x="8968" y="10688"/>
                    <a:pt x="8459" y="9883"/>
                    <a:pt x="7767" y="9005"/>
                  </a:cubicBezTo>
                  <a:lnTo>
                    <a:pt x="7767" y="9005"/>
                  </a:lnTo>
                  <a:cubicBezTo>
                    <a:pt x="7426" y="8573"/>
                    <a:pt x="7040" y="8082"/>
                    <a:pt x="6612" y="7518"/>
                  </a:cubicBezTo>
                  <a:lnTo>
                    <a:pt x="6612" y="7518"/>
                  </a:lnTo>
                  <a:cubicBezTo>
                    <a:pt x="5598" y="6181"/>
                    <a:pt x="5243" y="5176"/>
                    <a:pt x="5530" y="4130"/>
                  </a:cubicBezTo>
                  <a:lnTo>
                    <a:pt x="5530" y="4130"/>
                  </a:lnTo>
                  <a:cubicBezTo>
                    <a:pt x="5239" y="4089"/>
                    <a:pt x="4934" y="4043"/>
                    <a:pt x="4616" y="4007"/>
                  </a:cubicBezTo>
                  <a:lnTo>
                    <a:pt x="4616" y="4007"/>
                  </a:lnTo>
                  <a:cubicBezTo>
                    <a:pt x="4352" y="5744"/>
                    <a:pt x="4357" y="8295"/>
                    <a:pt x="5198" y="11879"/>
                  </a:cubicBezTo>
                  <a:close/>
                  <a:moveTo>
                    <a:pt x="6831" y="7354"/>
                  </a:moveTo>
                  <a:cubicBezTo>
                    <a:pt x="7258" y="7913"/>
                    <a:pt x="7645" y="8405"/>
                    <a:pt x="7981" y="8837"/>
                  </a:cubicBezTo>
                  <a:lnTo>
                    <a:pt x="7981" y="8837"/>
                  </a:lnTo>
                  <a:cubicBezTo>
                    <a:pt x="8786" y="9860"/>
                    <a:pt x="9273" y="10478"/>
                    <a:pt x="9368" y="10856"/>
                  </a:cubicBezTo>
                  <a:lnTo>
                    <a:pt x="9368" y="10856"/>
                  </a:lnTo>
                  <a:cubicBezTo>
                    <a:pt x="10619" y="9987"/>
                    <a:pt x="11515" y="8650"/>
                    <a:pt x="11815" y="7099"/>
                  </a:cubicBezTo>
                  <a:lnTo>
                    <a:pt x="11815" y="7099"/>
                  </a:lnTo>
                  <a:lnTo>
                    <a:pt x="11806" y="7109"/>
                  </a:lnTo>
                  <a:cubicBezTo>
                    <a:pt x="10692" y="5553"/>
                    <a:pt x="8954" y="4689"/>
                    <a:pt x="5803" y="4175"/>
                  </a:cubicBezTo>
                  <a:lnTo>
                    <a:pt x="5803" y="4175"/>
                  </a:lnTo>
                  <a:cubicBezTo>
                    <a:pt x="5525" y="5149"/>
                    <a:pt x="5862" y="6076"/>
                    <a:pt x="6831" y="7354"/>
                  </a:cubicBezTo>
                  <a:close/>
                </a:path>
              </a:pathLst>
            </a:custGeom>
            <a:solidFill>
              <a:srgbClr val="1D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0" name="Google Shape;450;p20"/>
            <p:cNvGrpSpPr/>
            <p:nvPr/>
          </p:nvGrpSpPr>
          <p:grpSpPr>
            <a:xfrm>
              <a:off x="6013063" y="3795313"/>
              <a:ext cx="2556769" cy="833992"/>
              <a:chOff x="9246076" y="3633627"/>
              <a:chExt cx="2556769" cy="833992"/>
            </a:xfrm>
          </p:grpSpPr>
          <p:sp>
            <p:nvSpPr>
              <p:cNvPr id="451" name="Google Shape;451;p20"/>
              <p:cNvSpPr txBox="1"/>
              <p:nvPr/>
            </p:nvSpPr>
            <p:spPr>
              <a:xfrm>
                <a:off x="9246100" y="3633627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Affordability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52" name="Google Shape;452;p20"/>
              <p:cNvSpPr txBox="1"/>
              <p:nvPr/>
            </p:nvSpPr>
            <p:spPr>
              <a:xfrm>
                <a:off x="9246076" y="3911250"/>
                <a:ext cx="2556769" cy="556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Can the general population afford to commute and buy tickets?</a:t>
                </a:r>
                <a:endPara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</a:endParaRPr>
              </a:p>
            </p:txBody>
          </p:sp>
        </p:grpSp>
      </p:grpSp>
      <p:grpSp>
        <p:nvGrpSpPr>
          <p:cNvPr id="453" name="Google Shape;453;p20"/>
          <p:cNvGrpSpPr/>
          <p:nvPr/>
        </p:nvGrpSpPr>
        <p:grpSpPr>
          <a:xfrm>
            <a:off x="1151088" y="1441516"/>
            <a:ext cx="2993363" cy="830243"/>
            <a:chOff x="1151088" y="1441516"/>
            <a:chExt cx="2993363" cy="830243"/>
          </a:xfrm>
        </p:grpSpPr>
        <p:sp>
          <p:nvSpPr>
            <p:cNvPr id="454" name="Google Shape;454;p20"/>
            <p:cNvSpPr/>
            <p:nvPr/>
          </p:nvSpPr>
          <p:spPr>
            <a:xfrm>
              <a:off x="3359350" y="1464200"/>
              <a:ext cx="785100" cy="78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360012" y="1464189"/>
              <a:ext cx="784042" cy="784897"/>
            </a:xfrm>
            <a:custGeom>
              <a:avLst/>
              <a:gdLst/>
              <a:ahLst/>
              <a:cxnLst/>
              <a:rect l="l" t="t" r="r" b="b"/>
              <a:pathLst>
                <a:path w="11911" h="11924" extrusionOk="0">
                  <a:moveTo>
                    <a:pt x="1315" y="2228"/>
                  </a:moveTo>
                  <a:cubicBezTo>
                    <a:pt x="1042" y="2874"/>
                    <a:pt x="737" y="4302"/>
                    <a:pt x="942" y="7358"/>
                  </a:cubicBezTo>
                  <a:lnTo>
                    <a:pt x="942" y="7358"/>
                  </a:lnTo>
                  <a:cubicBezTo>
                    <a:pt x="1106" y="7449"/>
                    <a:pt x="1297" y="7535"/>
                    <a:pt x="1519" y="7622"/>
                  </a:cubicBezTo>
                  <a:lnTo>
                    <a:pt x="1519" y="7622"/>
                  </a:lnTo>
                  <a:cubicBezTo>
                    <a:pt x="1756" y="4070"/>
                    <a:pt x="3120" y="2178"/>
                    <a:pt x="4234" y="1219"/>
                  </a:cubicBezTo>
                  <a:lnTo>
                    <a:pt x="4234" y="1219"/>
                  </a:lnTo>
                  <a:cubicBezTo>
                    <a:pt x="5148" y="437"/>
                    <a:pt x="6026" y="127"/>
                    <a:pt x="6444" y="18"/>
                  </a:cubicBezTo>
                  <a:lnTo>
                    <a:pt x="6444" y="18"/>
                  </a:lnTo>
                  <a:cubicBezTo>
                    <a:pt x="6285" y="5"/>
                    <a:pt x="6122" y="0"/>
                    <a:pt x="5962" y="0"/>
                  </a:cubicBezTo>
                  <a:lnTo>
                    <a:pt x="5962" y="0"/>
                  </a:lnTo>
                  <a:cubicBezTo>
                    <a:pt x="4080" y="0"/>
                    <a:pt x="2406" y="869"/>
                    <a:pt x="1315" y="2228"/>
                  </a:cubicBezTo>
                  <a:moveTo>
                    <a:pt x="4403" y="1437"/>
                  </a:moveTo>
                  <a:cubicBezTo>
                    <a:pt x="3325" y="2369"/>
                    <a:pt x="2001" y="4220"/>
                    <a:pt x="1783" y="7717"/>
                  </a:cubicBezTo>
                  <a:lnTo>
                    <a:pt x="1783" y="7717"/>
                  </a:lnTo>
                  <a:cubicBezTo>
                    <a:pt x="2038" y="7804"/>
                    <a:pt x="2324" y="7886"/>
                    <a:pt x="2652" y="7954"/>
                  </a:cubicBezTo>
                  <a:lnTo>
                    <a:pt x="2652" y="7954"/>
                  </a:lnTo>
                  <a:cubicBezTo>
                    <a:pt x="2693" y="7526"/>
                    <a:pt x="2815" y="7067"/>
                    <a:pt x="3020" y="6594"/>
                  </a:cubicBezTo>
                  <a:lnTo>
                    <a:pt x="3020" y="6594"/>
                  </a:lnTo>
                  <a:cubicBezTo>
                    <a:pt x="3861" y="4648"/>
                    <a:pt x="9482" y="2669"/>
                    <a:pt x="10646" y="2274"/>
                  </a:cubicBezTo>
                  <a:lnTo>
                    <a:pt x="10646" y="2274"/>
                  </a:lnTo>
                  <a:cubicBezTo>
                    <a:pt x="9769" y="1160"/>
                    <a:pt x="8505" y="364"/>
                    <a:pt x="7049" y="100"/>
                  </a:cubicBezTo>
                  <a:lnTo>
                    <a:pt x="7049" y="100"/>
                  </a:lnTo>
                  <a:cubicBezTo>
                    <a:pt x="6454" y="273"/>
                    <a:pt x="5258" y="696"/>
                    <a:pt x="4403" y="1437"/>
                  </a:cubicBezTo>
                  <a:moveTo>
                    <a:pt x="3270" y="6703"/>
                  </a:moveTo>
                  <a:cubicBezTo>
                    <a:pt x="3111" y="7076"/>
                    <a:pt x="2966" y="7531"/>
                    <a:pt x="2920" y="8008"/>
                  </a:cubicBezTo>
                  <a:lnTo>
                    <a:pt x="2920" y="8008"/>
                  </a:lnTo>
                  <a:cubicBezTo>
                    <a:pt x="3716" y="8158"/>
                    <a:pt x="4716" y="8258"/>
                    <a:pt x="5981" y="8258"/>
                  </a:cubicBezTo>
                  <a:lnTo>
                    <a:pt x="5981" y="8258"/>
                  </a:lnTo>
                  <a:cubicBezTo>
                    <a:pt x="8918" y="8258"/>
                    <a:pt x="10328" y="7608"/>
                    <a:pt x="10997" y="7067"/>
                  </a:cubicBezTo>
                  <a:lnTo>
                    <a:pt x="10997" y="7067"/>
                  </a:lnTo>
                  <a:cubicBezTo>
                    <a:pt x="11574" y="6594"/>
                    <a:pt x="11824" y="5735"/>
                    <a:pt x="11897" y="5421"/>
                  </a:cubicBezTo>
                  <a:lnTo>
                    <a:pt x="11897" y="5421"/>
                  </a:lnTo>
                  <a:cubicBezTo>
                    <a:pt x="11802" y="4343"/>
                    <a:pt x="11415" y="3343"/>
                    <a:pt x="10819" y="2506"/>
                  </a:cubicBezTo>
                  <a:lnTo>
                    <a:pt x="10819" y="2506"/>
                  </a:lnTo>
                  <a:cubicBezTo>
                    <a:pt x="9919" y="2810"/>
                    <a:pt x="4080" y="4834"/>
                    <a:pt x="3270" y="6703"/>
                  </a:cubicBezTo>
                  <a:moveTo>
                    <a:pt x="0" y="5962"/>
                  </a:moveTo>
                  <a:cubicBezTo>
                    <a:pt x="0" y="6180"/>
                    <a:pt x="10" y="6394"/>
                    <a:pt x="32" y="6603"/>
                  </a:cubicBezTo>
                  <a:lnTo>
                    <a:pt x="32" y="6603"/>
                  </a:lnTo>
                  <a:cubicBezTo>
                    <a:pt x="141" y="6762"/>
                    <a:pt x="332" y="6972"/>
                    <a:pt x="655" y="7185"/>
                  </a:cubicBezTo>
                  <a:lnTo>
                    <a:pt x="655" y="7185"/>
                  </a:lnTo>
                  <a:cubicBezTo>
                    <a:pt x="523" y="5016"/>
                    <a:pt x="660" y="3684"/>
                    <a:pt x="865" y="2870"/>
                  </a:cubicBezTo>
                  <a:lnTo>
                    <a:pt x="865" y="2870"/>
                  </a:lnTo>
                  <a:cubicBezTo>
                    <a:pt x="314" y="3770"/>
                    <a:pt x="0" y="4830"/>
                    <a:pt x="0" y="5962"/>
                  </a:cubicBezTo>
                  <a:moveTo>
                    <a:pt x="5981" y="8531"/>
                  </a:moveTo>
                  <a:cubicBezTo>
                    <a:pt x="4725" y="8531"/>
                    <a:pt x="3716" y="8436"/>
                    <a:pt x="2906" y="8286"/>
                  </a:cubicBezTo>
                  <a:lnTo>
                    <a:pt x="2906" y="8286"/>
                  </a:lnTo>
                  <a:cubicBezTo>
                    <a:pt x="2906" y="8704"/>
                    <a:pt x="2997" y="9136"/>
                    <a:pt x="3238" y="9536"/>
                  </a:cubicBezTo>
                  <a:lnTo>
                    <a:pt x="3238" y="9536"/>
                  </a:lnTo>
                  <a:cubicBezTo>
                    <a:pt x="3830" y="10519"/>
                    <a:pt x="5180" y="11096"/>
                    <a:pt x="7245" y="11255"/>
                  </a:cubicBezTo>
                  <a:lnTo>
                    <a:pt x="7245" y="11255"/>
                  </a:lnTo>
                  <a:cubicBezTo>
                    <a:pt x="7745" y="11296"/>
                    <a:pt x="8186" y="11314"/>
                    <a:pt x="8573" y="11319"/>
                  </a:cubicBezTo>
                  <a:lnTo>
                    <a:pt x="8573" y="11319"/>
                  </a:lnTo>
                  <a:cubicBezTo>
                    <a:pt x="10455" y="10405"/>
                    <a:pt x="11779" y="8522"/>
                    <a:pt x="11911" y="6321"/>
                  </a:cubicBezTo>
                  <a:lnTo>
                    <a:pt x="11911" y="6321"/>
                  </a:lnTo>
                  <a:cubicBezTo>
                    <a:pt x="11620" y="7062"/>
                    <a:pt x="10474" y="8531"/>
                    <a:pt x="5981" y="8531"/>
                  </a:cubicBezTo>
                  <a:moveTo>
                    <a:pt x="778" y="8909"/>
                  </a:moveTo>
                  <a:cubicBezTo>
                    <a:pt x="746" y="8495"/>
                    <a:pt x="714" y="8036"/>
                    <a:pt x="678" y="7531"/>
                  </a:cubicBezTo>
                  <a:lnTo>
                    <a:pt x="678" y="7531"/>
                  </a:lnTo>
                  <a:cubicBezTo>
                    <a:pt x="442" y="7390"/>
                    <a:pt x="255" y="7249"/>
                    <a:pt x="110" y="7112"/>
                  </a:cubicBezTo>
                  <a:lnTo>
                    <a:pt x="110" y="7112"/>
                  </a:lnTo>
                  <a:cubicBezTo>
                    <a:pt x="237" y="7754"/>
                    <a:pt x="464" y="8359"/>
                    <a:pt x="778" y="8909"/>
                  </a:cubicBezTo>
                  <a:close/>
                  <a:moveTo>
                    <a:pt x="1092" y="9400"/>
                  </a:moveTo>
                  <a:cubicBezTo>
                    <a:pt x="1547" y="10041"/>
                    <a:pt x="2124" y="10591"/>
                    <a:pt x="2788" y="11010"/>
                  </a:cubicBezTo>
                  <a:lnTo>
                    <a:pt x="2788" y="11010"/>
                  </a:lnTo>
                  <a:cubicBezTo>
                    <a:pt x="1697" y="9755"/>
                    <a:pt x="1533" y="8299"/>
                    <a:pt x="1510" y="7917"/>
                  </a:cubicBezTo>
                  <a:lnTo>
                    <a:pt x="1510" y="7917"/>
                  </a:lnTo>
                  <a:cubicBezTo>
                    <a:pt x="1306" y="7840"/>
                    <a:pt x="1124" y="7763"/>
                    <a:pt x="965" y="7685"/>
                  </a:cubicBezTo>
                  <a:lnTo>
                    <a:pt x="965" y="7685"/>
                  </a:lnTo>
                  <a:cubicBezTo>
                    <a:pt x="1010" y="8372"/>
                    <a:pt x="1056" y="8936"/>
                    <a:pt x="1092" y="9400"/>
                  </a:cubicBezTo>
                  <a:close/>
                  <a:moveTo>
                    <a:pt x="3670" y="11465"/>
                  </a:moveTo>
                  <a:cubicBezTo>
                    <a:pt x="4375" y="11760"/>
                    <a:pt x="5148" y="11924"/>
                    <a:pt x="5962" y="11924"/>
                  </a:cubicBezTo>
                  <a:lnTo>
                    <a:pt x="5962" y="11924"/>
                  </a:lnTo>
                  <a:cubicBezTo>
                    <a:pt x="6667" y="11924"/>
                    <a:pt x="7340" y="11801"/>
                    <a:pt x="7968" y="11574"/>
                  </a:cubicBezTo>
                  <a:lnTo>
                    <a:pt x="7968" y="11574"/>
                  </a:lnTo>
                  <a:cubicBezTo>
                    <a:pt x="7736" y="11565"/>
                    <a:pt x="7486" y="11546"/>
                    <a:pt x="7222" y="11528"/>
                  </a:cubicBezTo>
                  <a:lnTo>
                    <a:pt x="7222" y="11528"/>
                  </a:lnTo>
                  <a:cubicBezTo>
                    <a:pt x="5067" y="11360"/>
                    <a:pt x="3643" y="10737"/>
                    <a:pt x="3006" y="9677"/>
                  </a:cubicBezTo>
                  <a:lnTo>
                    <a:pt x="3006" y="9677"/>
                  </a:lnTo>
                  <a:cubicBezTo>
                    <a:pt x="2747" y="9250"/>
                    <a:pt x="2624" y="8763"/>
                    <a:pt x="2634" y="8231"/>
                  </a:cubicBezTo>
                  <a:lnTo>
                    <a:pt x="2634" y="8231"/>
                  </a:lnTo>
                  <a:cubicBezTo>
                    <a:pt x="2324" y="8168"/>
                    <a:pt x="2042" y="8090"/>
                    <a:pt x="1792" y="8013"/>
                  </a:cubicBezTo>
                  <a:lnTo>
                    <a:pt x="1792" y="8013"/>
                  </a:lnTo>
                  <a:cubicBezTo>
                    <a:pt x="1847" y="8581"/>
                    <a:pt x="2133" y="10278"/>
                    <a:pt x="3670" y="114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" name="Google Shape;456;p20"/>
            <p:cNvGrpSpPr/>
            <p:nvPr/>
          </p:nvGrpSpPr>
          <p:grpSpPr>
            <a:xfrm>
              <a:off x="1151088" y="1441516"/>
              <a:ext cx="1980323" cy="830243"/>
              <a:chOff x="-2082450" y="1418025"/>
              <a:chExt cx="1980323" cy="830243"/>
            </a:xfrm>
          </p:grpSpPr>
          <p:sp>
            <p:nvSpPr>
              <p:cNvPr id="457" name="Google Shape;457;p20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>
                  <a:buSzPts val="1100"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Market Size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58" name="Google Shape;458;p20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/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Can the city form a sizable fan base?</a:t>
                </a:r>
              </a:p>
              <a:p>
                <a:pPr algn="r"/>
                <a:endPara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</a:endParaRPr>
              </a:p>
            </p:txBody>
          </p:sp>
        </p:grpSp>
      </p:grpSp>
      <p:grpSp>
        <p:nvGrpSpPr>
          <p:cNvPr id="459" name="Google Shape;459;p20"/>
          <p:cNvGrpSpPr/>
          <p:nvPr/>
        </p:nvGrpSpPr>
        <p:grpSpPr>
          <a:xfrm>
            <a:off x="534613" y="2618110"/>
            <a:ext cx="2994488" cy="830243"/>
            <a:chOff x="534613" y="2618110"/>
            <a:chExt cx="2994488" cy="830243"/>
          </a:xfrm>
        </p:grpSpPr>
        <p:sp>
          <p:nvSpPr>
            <p:cNvPr id="460" name="Google Shape;460;p20"/>
            <p:cNvSpPr/>
            <p:nvPr/>
          </p:nvSpPr>
          <p:spPr>
            <a:xfrm>
              <a:off x="2744000" y="2640575"/>
              <a:ext cx="785100" cy="78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2743524" y="2640750"/>
              <a:ext cx="784897" cy="784963"/>
            </a:xfrm>
            <a:custGeom>
              <a:avLst/>
              <a:gdLst/>
              <a:ahLst/>
              <a:cxnLst/>
              <a:rect l="l" t="t" r="r" b="b"/>
              <a:pathLst>
                <a:path w="11924" h="11925" extrusionOk="0">
                  <a:moveTo>
                    <a:pt x="4075" y="310"/>
                  </a:moveTo>
                  <a:cubicBezTo>
                    <a:pt x="3938" y="701"/>
                    <a:pt x="3420" y="2329"/>
                    <a:pt x="3465" y="4348"/>
                  </a:cubicBezTo>
                  <a:lnTo>
                    <a:pt x="3465" y="4348"/>
                  </a:lnTo>
                  <a:cubicBezTo>
                    <a:pt x="3488" y="5289"/>
                    <a:pt x="3643" y="6408"/>
                    <a:pt x="4075" y="7554"/>
                  </a:cubicBezTo>
                  <a:lnTo>
                    <a:pt x="4075" y="7554"/>
                  </a:lnTo>
                  <a:cubicBezTo>
                    <a:pt x="4402" y="7463"/>
                    <a:pt x="4752" y="7354"/>
                    <a:pt x="5121" y="7231"/>
                  </a:cubicBezTo>
                  <a:lnTo>
                    <a:pt x="5121" y="7231"/>
                  </a:lnTo>
                  <a:cubicBezTo>
                    <a:pt x="3988" y="4762"/>
                    <a:pt x="7722" y="1237"/>
                    <a:pt x="8477" y="555"/>
                  </a:cubicBezTo>
                  <a:lnTo>
                    <a:pt x="8477" y="555"/>
                  </a:lnTo>
                  <a:cubicBezTo>
                    <a:pt x="7713" y="201"/>
                    <a:pt x="6862" y="1"/>
                    <a:pt x="5962" y="1"/>
                  </a:cubicBezTo>
                  <a:lnTo>
                    <a:pt x="5962" y="1"/>
                  </a:lnTo>
                  <a:cubicBezTo>
                    <a:pt x="5303" y="1"/>
                    <a:pt x="4670" y="110"/>
                    <a:pt x="4075" y="310"/>
                  </a:cubicBezTo>
                  <a:close/>
                  <a:moveTo>
                    <a:pt x="423" y="3757"/>
                  </a:moveTo>
                  <a:lnTo>
                    <a:pt x="578" y="3675"/>
                  </a:lnTo>
                  <a:cubicBezTo>
                    <a:pt x="882" y="4248"/>
                    <a:pt x="1751" y="5799"/>
                    <a:pt x="2115" y="6085"/>
                  </a:cubicBezTo>
                  <a:lnTo>
                    <a:pt x="2115" y="6085"/>
                  </a:lnTo>
                  <a:cubicBezTo>
                    <a:pt x="2533" y="6408"/>
                    <a:pt x="3015" y="7445"/>
                    <a:pt x="3165" y="7786"/>
                  </a:cubicBezTo>
                  <a:lnTo>
                    <a:pt x="3165" y="7786"/>
                  </a:lnTo>
                  <a:cubicBezTo>
                    <a:pt x="3370" y="7741"/>
                    <a:pt x="3584" y="7686"/>
                    <a:pt x="3806" y="7627"/>
                  </a:cubicBezTo>
                  <a:lnTo>
                    <a:pt x="3806" y="7627"/>
                  </a:lnTo>
                  <a:cubicBezTo>
                    <a:pt x="3370" y="6454"/>
                    <a:pt x="3215" y="5312"/>
                    <a:pt x="3192" y="4344"/>
                  </a:cubicBezTo>
                  <a:lnTo>
                    <a:pt x="3192" y="4344"/>
                  </a:lnTo>
                  <a:cubicBezTo>
                    <a:pt x="3152" y="2524"/>
                    <a:pt x="3547" y="1046"/>
                    <a:pt x="3747" y="428"/>
                  </a:cubicBezTo>
                  <a:lnTo>
                    <a:pt x="3747" y="428"/>
                  </a:lnTo>
                  <a:cubicBezTo>
                    <a:pt x="2233" y="1037"/>
                    <a:pt x="1028" y="2243"/>
                    <a:pt x="423" y="3757"/>
                  </a:cubicBezTo>
                  <a:moveTo>
                    <a:pt x="5380" y="7140"/>
                  </a:moveTo>
                  <a:cubicBezTo>
                    <a:pt x="7072" y="6549"/>
                    <a:pt x="9163" y="5599"/>
                    <a:pt x="11628" y="4102"/>
                  </a:cubicBezTo>
                  <a:lnTo>
                    <a:pt x="11628" y="4102"/>
                  </a:lnTo>
                  <a:cubicBezTo>
                    <a:pt x="11146" y="2629"/>
                    <a:pt x="10100" y="1406"/>
                    <a:pt x="8741" y="687"/>
                  </a:cubicBezTo>
                  <a:lnTo>
                    <a:pt x="8741" y="687"/>
                  </a:lnTo>
                  <a:cubicBezTo>
                    <a:pt x="8299" y="1083"/>
                    <a:pt x="4257" y="4766"/>
                    <a:pt x="5380" y="7140"/>
                  </a:cubicBezTo>
                  <a:close/>
                  <a:moveTo>
                    <a:pt x="0" y="5962"/>
                  </a:moveTo>
                  <a:cubicBezTo>
                    <a:pt x="0" y="6695"/>
                    <a:pt x="132" y="7395"/>
                    <a:pt x="373" y="8041"/>
                  </a:cubicBezTo>
                  <a:lnTo>
                    <a:pt x="373" y="8041"/>
                  </a:lnTo>
                  <a:cubicBezTo>
                    <a:pt x="769" y="8104"/>
                    <a:pt x="1614" y="8104"/>
                    <a:pt x="2892" y="7845"/>
                  </a:cubicBezTo>
                  <a:lnTo>
                    <a:pt x="2892" y="7845"/>
                  </a:lnTo>
                  <a:cubicBezTo>
                    <a:pt x="2692" y="7395"/>
                    <a:pt x="2269" y="6549"/>
                    <a:pt x="1946" y="6299"/>
                  </a:cubicBezTo>
                  <a:lnTo>
                    <a:pt x="1946" y="6299"/>
                  </a:lnTo>
                  <a:cubicBezTo>
                    <a:pt x="1510" y="5958"/>
                    <a:pt x="587" y="4271"/>
                    <a:pt x="377" y="3880"/>
                  </a:cubicBezTo>
                  <a:lnTo>
                    <a:pt x="377" y="3880"/>
                  </a:lnTo>
                  <a:cubicBezTo>
                    <a:pt x="136" y="4530"/>
                    <a:pt x="0" y="5230"/>
                    <a:pt x="0" y="5962"/>
                  </a:cubicBezTo>
                  <a:moveTo>
                    <a:pt x="5512" y="7390"/>
                  </a:moveTo>
                  <a:cubicBezTo>
                    <a:pt x="6235" y="8582"/>
                    <a:pt x="7426" y="9046"/>
                    <a:pt x="8313" y="9219"/>
                  </a:cubicBezTo>
                  <a:lnTo>
                    <a:pt x="8313" y="9219"/>
                  </a:lnTo>
                  <a:cubicBezTo>
                    <a:pt x="9382" y="9432"/>
                    <a:pt x="10432" y="9310"/>
                    <a:pt x="11069" y="9046"/>
                  </a:cubicBezTo>
                  <a:lnTo>
                    <a:pt x="11069" y="9046"/>
                  </a:lnTo>
                  <a:cubicBezTo>
                    <a:pt x="11615" y="8145"/>
                    <a:pt x="11924" y="7095"/>
                    <a:pt x="11924" y="5962"/>
                  </a:cubicBezTo>
                  <a:lnTo>
                    <a:pt x="11924" y="5962"/>
                  </a:lnTo>
                  <a:cubicBezTo>
                    <a:pt x="11924" y="5412"/>
                    <a:pt x="11851" y="4880"/>
                    <a:pt x="11710" y="4375"/>
                  </a:cubicBezTo>
                  <a:lnTo>
                    <a:pt x="11710" y="4375"/>
                  </a:lnTo>
                  <a:cubicBezTo>
                    <a:pt x="9277" y="5844"/>
                    <a:pt x="7208" y="6790"/>
                    <a:pt x="5512" y="7390"/>
                  </a:cubicBezTo>
                  <a:moveTo>
                    <a:pt x="4175" y="7818"/>
                  </a:moveTo>
                  <a:cubicBezTo>
                    <a:pt x="4734" y="9169"/>
                    <a:pt x="5694" y="10546"/>
                    <a:pt x="7299" y="11724"/>
                  </a:cubicBezTo>
                  <a:lnTo>
                    <a:pt x="7299" y="11724"/>
                  </a:lnTo>
                  <a:lnTo>
                    <a:pt x="7253" y="11788"/>
                  </a:lnTo>
                  <a:cubicBezTo>
                    <a:pt x="8718" y="11465"/>
                    <a:pt x="9982" y="10601"/>
                    <a:pt x="10823" y="9419"/>
                  </a:cubicBezTo>
                  <a:lnTo>
                    <a:pt x="10823" y="9419"/>
                  </a:lnTo>
                  <a:cubicBezTo>
                    <a:pt x="10432" y="9532"/>
                    <a:pt x="9950" y="9601"/>
                    <a:pt x="9423" y="9601"/>
                  </a:cubicBezTo>
                  <a:lnTo>
                    <a:pt x="9423" y="9601"/>
                  </a:lnTo>
                  <a:cubicBezTo>
                    <a:pt x="9054" y="9605"/>
                    <a:pt x="8663" y="9569"/>
                    <a:pt x="8263" y="9487"/>
                  </a:cubicBezTo>
                  <a:lnTo>
                    <a:pt x="8263" y="9487"/>
                  </a:lnTo>
                  <a:cubicBezTo>
                    <a:pt x="7303" y="9300"/>
                    <a:pt x="6021" y="8796"/>
                    <a:pt x="5248" y="7481"/>
                  </a:cubicBezTo>
                  <a:lnTo>
                    <a:pt x="5248" y="7481"/>
                  </a:lnTo>
                  <a:cubicBezTo>
                    <a:pt x="4871" y="7609"/>
                    <a:pt x="4516" y="7722"/>
                    <a:pt x="4175" y="7818"/>
                  </a:cubicBezTo>
                  <a:close/>
                  <a:moveTo>
                    <a:pt x="3261" y="8050"/>
                  </a:moveTo>
                  <a:cubicBezTo>
                    <a:pt x="3393" y="8473"/>
                    <a:pt x="3697" y="9710"/>
                    <a:pt x="3429" y="11360"/>
                  </a:cubicBezTo>
                  <a:lnTo>
                    <a:pt x="3429" y="11360"/>
                  </a:lnTo>
                  <a:cubicBezTo>
                    <a:pt x="4197" y="11724"/>
                    <a:pt x="5057" y="11924"/>
                    <a:pt x="5962" y="11924"/>
                  </a:cubicBezTo>
                  <a:lnTo>
                    <a:pt x="5962" y="11924"/>
                  </a:lnTo>
                  <a:cubicBezTo>
                    <a:pt x="6317" y="11924"/>
                    <a:pt x="6658" y="11897"/>
                    <a:pt x="6994" y="11838"/>
                  </a:cubicBezTo>
                  <a:lnTo>
                    <a:pt x="6994" y="11838"/>
                  </a:lnTo>
                  <a:cubicBezTo>
                    <a:pt x="5412" y="10642"/>
                    <a:pt x="4466" y="9250"/>
                    <a:pt x="3911" y="7891"/>
                  </a:cubicBezTo>
                  <a:lnTo>
                    <a:pt x="3911" y="7891"/>
                  </a:lnTo>
                  <a:cubicBezTo>
                    <a:pt x="3684" y="7950"/>
                    <a:pt x="3470" y="8004"/>
                    <a:pt x="3261" y="8050"/>
                  </a:cubicBezTo>
                  <a:close/>
                  <a:moveTo>
                    <a:pt x="932" y="8350"/>
                  </a:moveTo>
                  <a:cubicBezTo>
                    <a:pt x="759" y="8350"/>
                    <a:pt x="614" y="8345"/>
                    <a:pt x="491" y="8332"/>
                  </a:cubicBezTo>
                  <a:lnTo>
                    <a:pt x="491" y="8332"/>
                  </a:lnTo>
                  <a:cubicBezTo>
                    <a:pt x="1028" y="9578"/>
                    <a:pt x="1983" y="10601"/>
                    <a:pt x="3170" y="11233"/>
                  </a:cubicBezTo>
                  <a:lnTo>
                    <a:pt x="3170" y="11233"/>
                  </a:lnTo>
                  <a:cubicBezTo>
                    <a:pt x="3411" y="9660"/>
                    <a:pt x="3106" y="8468"/>
                    <a:pt x="2992" y="8109"/>
                  </a:cubicBezTo>
                  <a:lnTo>
                    <a:pt x="2992" y="8109"/>
                  </a:lnTo>
                  <a:cubicBezTo>
                    <a:pt x="2115" y="8291"/>
                    <a:pt x="1428" y="8350"/>
                    <a:pt x="932" y="83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462;p20"/>
            <p:cNvGrpSpPr/>
            <p:nvPr/>
          </p:nvGrpSpPr>
          <p:grpSpPr>
            <a:xfrm>
              <a:off x="534613" y="2618110"/>
              <a:ext cx="1980323" cy="830243"/>
              <a:chOff x="-2082450" y="2525828"/>
              <a:chExt cx="1980323" cy="830243"/>
            </a:xfrm>
          </p:grpSpPr>
          <p:sp>
            <p:nvSpPr>
              <p:cNvPr id="463" name="Google Shape;463;p20"/>
              <p:cNvSpPr txBox="1"/>
              <p:nvPr/>
            </p:nvSpPr>
            <p:spPr>
              <a:xfrm>
                <a:off x="-2082427" y="2525828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Age</a:t>
                </a:r>
                <a:endParaRPr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64" name="Google Shape;464;p20"/>
              <p:cNvSpPr txBox="1"/>
              <p:nvPr/>
            </p:nvSpPr>
            <p:spPr>
              <a:xfrm>
                <a:off x="-2082450" y="2804671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/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How young should the fan base be?</a:t>
                </a:r>
                <a:endParaRPr lang="en-US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465" name="Google Shape;465;p20"/>
          <p:cNvGrpSpPr/>
          <p:nvPr/>
        </p:nvGrpSpPr>
        <p:grpSpPr>
          <a:xfrm>
            <a:off x="982122" y="3795314"/>
            <a:ext cx="3162328" cy="838961"/>
            <a:chOff x="982122" y="3795314"/>
            <a:chExt cx="3162328" cy="838961"/>
          </a:xfrm>
        </p:grpSpPr>
        <p:sp>
          <p:nvSpPr>
            <p:cNvPr id="466" name="Google Shape;466;p20"/>
            <p:cNvSpPr/>
            <p:nvPr/>
          </p:nvSpPr>
          <p:spPr>
            <a:xfrm>
              <a:off x="3359350" y="3817175"/>
              <a:ext cx="785100" cy="78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359419" y="3817343"/>
              <a:ext cx="784963" cy="784963"/>
            </a:xfrm>
            <a:custGeom>
              <a:avLst/>
              <a:gdLst/>
              <a:ahLst/>
              <a:cxnLst/>
              <a:rect l="l" t="t" r="r" b="b"/>
              <a:pathLst>
                <a:path w="11925" h="11925" extrusionOk="0">
                  <a:moveTo>
                    <a:pt x="5326" y="37"/>
                  </a:moveTo>
                  <a:cubicBezTo>
                    <a:pt x="5940" y="287"/>
                    <a:pt x="7022" y="733"/>
                    <a:pt x="8118" y="1228"/>
                  </a:cubicBezTo>
                  <a:lnTo>
                    <a:pt x="8118" y="1228"/>
                  </a:lnTo>
                  <a:cubicBezTo>
                    <a:pt x="8273" y="987"/>
                    <a:pt x="8423" y="774"/>
                    <a:pt x="8554" y="592"/>
                  </a:cubicBezTo>
                  <a:lnTo>
                    <a:pt x="8554" y="592"/>
                  </a:lnTo>
                  <a:cubicBezTo>
                    <a:pt x="7772" y="214"/>
                    <a:pt x="6895" y="1"/>
                    <a:pt x="5962" y="1"/>
                  </a:cubicBezTo>
                  <a:lnTo>
                    <a:pt x="5962" y="1"/>
                  </a:lnTo>
                  <a:cubicBezTo>
                    <a:pt x="5749" y="1"/>
                    <a:pt x="5535" y="14"/>
                    <a:pt x="5326" y="37"/>
                  </a:cubicBezTo>
                  <a:close/>
                  <a:moveTo>
                    <a:pt x="1797" y="1701"/>
                  </a:moveTo>
                  <a:cubicBezTo>
                    <a:pt x="2151" y="1560"/>
                    <a:pt x="2593" y="1410"/>
                    <a:pt x="3097" y="1297"/>
                  </a:cubicBezTo>
                  <a:lnTo>
                    <a:pt x="3097" y="1297"/>
                  </a:lnTo>
                  <a:cubicBezTo>
                    <a:pt x="4266" y="1033"/>
                    <a:pt x="5994" y="933"/>
                    <a:pt x="7718" y="1879"/>
                  </a:cubicBezTo>
                  <a:lnTo>
                    <a:pt x="7718" y="1879"/>
                  </a:lnTo>
                  <a:cubicBezTo>
                    <a:pt x="7804" y="1733"/>
                    <a:pt x="7886" y="1597"/>
                    <a:pt x="7968" y="1465"/>
                  </a:cubicBezTo>
                  <a:lnTo>
                    <a:pt x="7968" y="1465"/>
                  </a:lnTo>
                  <a:cubicBezTo>
                    <a:pt x="6544" y="819"/>
                    <a:pt x="5153" y="260"/>
                    <a:pt x="4794" y="119"/>
                  </a:cubicBezTo>
                  <a:lnTo>
                    <a:pt x="4794" y="119"/>
                  </a:lnTo>
                  <a:cubicBezTo>
                    <a:pt x="3638" y="346"/>
                    <a:pt x="2606" y="910"/>
                    <a:pt x="1797" y="1701"/>
                  </a:cubicBezTo>
                  <a:close/>
                  <a:moveTo>
                    <a:pt x="8368" y="1347"/>
                  </a:moveTo>
                  <a:cubicBezTo>
                    <a:pt x="9346" y="1797"/>
                    <a:pt x="10314" y="2279"/>
                    <a:pt x="10951" y="2693"/>
                  </a:cubicBezTo>
                  <a:lnTo>
                    <a:pt x="10951" y="2693"/>
                  </a:lnTo>
                  <a:cubicBezTo>
                    <a:pt x="10410" y="1874"/>
                    <a:pt x="9673" y="1192"/>
                    <a:pt x="8805" y="719"/>
                  </a:cubicBezTo>
                  <a:lnTo>
                    <a:pt x="8805" y="719"/>
                  </a:lnTo>
                  <a:cubicBezTo>
                    <a:pt x="8668" y="892"/>
                    <a:pt x="8523" y="1101"/>
                    <a:pt x="8368" y="1347"/>
                  </a:cubicBezTo>
                  <a:close/>
                  <a:moveTo>
                    <a:pt x="1328" y="2215"/>
                  </a:moveTo>
                  <a:cubicBezTo>
                    <a:pt x="501" y="3239"/>
                    <a:pt x="0" y="4544"/>
                    <a:pt x="0" y="5963"/>
                  </a:cubicBezTo>
                  <a:lnTo>
                    <a:pt x="0" y="5963"/>
                  </a:lnTo>
                  <a:cubicBezTo>
                    <a:pt x="0" y="6499"/>
                    <a:pt x="73" y="7018"/>
                    <a:pt x="205" y="7509"/>
                  </a:cubicBezTo>
                  <a:lnTo>
                    <a:pt x="205" y="7509"/>
                  </a:lnTo>
                  <a:cubicBezTo>
                    <a:pt x="405" y="6968"/>
                    <a:pt x="860" y="5917"/>
                    <a:pt x="1651" y="4921"/>
                  </a:cubicBezTo>
                  <a:lnTo>
                    <a:pt x="1651" y="4921"/>
                  </a:lnTo>
                  <a:cubicBezTo>
                    <a:pt x="3106" y="3102"/>
                    <a:pt x="5012" y="2379"/>
                    <a:pt x="7172" y="2825"/>
                  </a:cubicBezTo>
                  <a:lnTo>
                    <a:pt x="7172" y="2825"/>
                  </a:lnTo>
                  <a:cubicBezTo>
                    <a:pt x="7308" y="2579"/>
                    <a:pt x="7445" y="2338"/>
                    <a:pt x="7577" y="2115"/>
                  </a:cubicBezTo>
                  <a:lnTo>
                    <a:pt x="7577" y="2115"/>
                  </a:lnTo>
                  <a:cubicBezTo>
                    <a:pt x="6599" y="1579"/>
                    <a:pt x="5612" y="1392"/>
                    <a:pt x="4712" y="1392"/>
                  </a:cubicBezTo>
                  <a:lnTo>
                    <a:pt x="4712" y="1392"/>
                  </a:lnTo>
                  <a:cubicBezTo>
                    <a:pt x="3184" y="1392"/>
                    <a:pt x="1906" y="1929"/>
                    <a:pt x="1328" y="2215"/>
                  </a:cubicBezTo>
                  <a:moveTo>
                    <a:pt x="7954" y="2015"/>
                  </a:moveTo>
                  <a:cubicBezTo>
                    <a:pt x="10505" y="3557"/>
                    <a:pt x="11506" y="5849"/>
                    <a:pt x="11851" y="6918"/>
                  </a:cubicBezTo>
                  <a:lnTo>
                    <a:pt x="11851" y="6918"/>
                  </a:lnTo>
                  <a:cubicBezTo>
                    <a:pt x="11902" y="6608"/>
                    <a:pt x="11924" y="6290"/>
                    <a:pt x="11924" y="5963"/>
                  </a:cubicBezTo>
                  <a:lnTo>
                    <a:pt x="11924" y="5963"/>
                  </a:lnTo>
                  <a:cubicBezTo>
                    <a:pt x="11924" y="5003"/>
                    <a:pt x="11701" y="4098"/>
                    <a:pt x="11297" y="3298"/>
                  </a:cubicBezTo>
                  <a:lnTo>
                    <a:pt x="11297" y="3298"/>
                  </a:lnTo>
                  <a:cubicBezTo>
                    <a:pt x="10828" y="2847"/>
                    <a:pt x="9537" y="2183"/>
                    <a:pt x="8218" y="1579"/>
                  </a:cubicBezTo>
                  <a:lnTo>
                    <a:pt x="8218" y="1579"/>
                  </a:lnTo>
                  <a:cubicBezTo>
                    <a:pt x="8132" y="1715"/>
                    <a:pt x="8045" y="1861"/>
                    <a:pt x="7954" y="2015"/>
                  </a:cubicBezTo>
                  <a:close/>
                  <a:moveTo>
                    <a:pt x="7427" y="2938"/>
                  </a:moveTo>
                  <a:cubicBezTo>
                    <a:pt x="7640" y="3098"/>
                    <a:pt x="8150" y="3511"/>
                    <a:pt x="8595" y="4203"/>
                  </a:cubicBezTo>
                  <a:lnTo>
                    <a:pt x="8595" y="4203"/>
                  </a:lnTo>
                  <a:cubicBezTo>
                    <a:pt x="9118" y="5021"/>
                    <a:pt x="9646" y="6395"/>
                    <a:pt x="9164" y="8295"/>
                  </a:cubicBezTo>
                  <a:lnTo>
                    <a:pt x="9164" y="8295"/>
                  </a:lnTo>
                  <a:cubicBezTo>
                    <a:pt x="9023" y="8850"/>
                    <a:pt x="8877" y="9319"/>
                    <a:pt x="8736" y="9723"/>
                  </a:cubicBezTo>
                  <a:lnTo>
                    <a:pt x="8736" y="9723"/>
                  </a:lnTo>
                  <a:cubicBezTo>
                    <a:pt x="8373" y="10747"/>
                    <a:pt x="8009" y="11333"/>
                    <a:pt x="7718" y="11665"/>
                  </a:cubicBezTo>
                  <a:lnTo>
                    <a:pt x="7718" y="11665"/>
                  </a:lnTo>
                  <a:cubicBezTo>
                    <a:pt x="9673" y="11060"/>
                    <a:pt x="11201" y="9482"/>
                    <a:pt x="11729" y="7495"/>
                  </a:cubicBezTo>
                  <a:lnTo>
                    <a:pt x="11729" y="7495"/>
                  </a:lnTo>
                  <a:cubicBezTo>
                    <a:pt x="11624" y="7036"/>
                    <a:pt x="10865" y="4098"/>
                    <a:pt x="7813" y="2252"/>
                  </a:cubicBezTo>
                  <a:lnTo>
                    <a:pt x="7813" y="2252"/>
                  </a:lnTo>
                  <a:cubicBezTo>
                    <a:pt x="7690" y="2470"/>
                    <a:pt x="7559" y="2697"/>
                    <a:pt x="7427" y="2938"/>
                  </a:cubicBezTo>
                  <a:moveTo>
                    <a:pt x="1865" y="5094"/>
                  </a:moveTo>
                  <a:cubicBezTo>
                    <a:pt x="792" y="6435"/>
                    <a:pt x="346" y="7936"/>
                    <a:pt x="341" y="7950"/>
                  </a:cubicBezTo>
                  <a:lnTo>
                    <a:pt x="341" y="7950"/>
                  </a:lnTo>
                  <a:lnTo>
                    <a:pt x="341" y="7950"/>
                  </a:lnTo>
                  <a:cubicBezTo>
                    <a:pt x="828" y="9319"/>
                    <a:pt x="1792" y="10456"/>
                    <a:pt x="3038" y="11160"/>
                  </a:cubicBezTo>
                  <a:lnTo>
                    <a:pt x="3038" y="11160"/>
                  </a:lnTo>
                  <a:cubicBezTo>
                    <a:pt x="3452" y="10269"/>
                    <a:pt x="5394" y="6063"/>
                    <a:pt x="7036" y="3075"/>
                  </a:cubicBezTo>
                  <a:lnTo>
                    <a:pt x="7036" y="3075"/>
                  </a:lnTo>
                  <a:cubicBezTo>
                    <a:pt x="6658" y="3002"/>
                    <a:pt x="6290" y="2966"/>
                    <a:pt x="5930" y="2966"/>
                  </a:cubicBezTo>
                  <a:lnTo>
                    <a:pt x="5930" y="2966"/>
                  </a:lnTo>
                  <a:cubicBezTo>
                    <a:pt x="4362" y="2966"/>
                    <a:pt x="2997" y="3680"/>
                    <a:pt x="1865" y="5094"/>
                  </a:cubicBezTo>
                  <a:close/>
                  <a:moveTo>
                    <a:pt x="3284" y="11288"/>
                  </a:moveTo>
                  <a:cubicBezTo>
                    <a:pt x="4089" y="11697"/>
                    <a:pt x="4998" y="11924"/>
                    <a:pt x="5962" y="11924"/>
                  </a:cubicBezTo>
                  <a:lnTo>
                    <a:pt x="5962" y="11924"/>
                  </a:lnTo>
                  <a:cubicBezTo>
                    <a:pt x="6340" y="11924"/>
                    <a:pt x="6708" y="11893"/>
                    <a:pt x="7067" y="11824"/>
                  </a:cubicBezTo>
                  <a:lnTo>
                    <a:pt x="7067" y="11824"/>
                  </a:lnTo>
                  <a:cubicBezTo>
                    <a:pt x="7195" y="11783"/>
                    <a:pt x="8095" y="11388"/>
                    <a:pt x="8896" y="8232"/>
                  </a:cubicBezTo>
                  <a:lnTo>
                    <a:pt x="8896" y="8232"/>
                  </a:lnTo>
                  <a:cubicBezTo>
                    <a:pt x="9264" y="6781"/>
                    <a:pt x="9087" y="5480"/>
                    <a:pt x="8373" y="4357"/>
                  </a:cubicBezTo>
                  <a:lnTo>
                    <a:pt x="8373" y="4357"/>
                  </a:lnTo>
                  <a:cubicBezTo>
                    <a:pt x="7972" y="3734"/>
                    <a:pt x="7504" y="3343"/>
                    <a:pt x="7290" y="3179"/>
                  </a:cubicBezTo>
                  <a:lnTo>
                    <a:pt x="7290" y="3179"/>
                  </a:lnTo>
                  <a:cubicBezTo>
                    <a:pt x="5649" y="6172"/>
                    <a:pt x="3666" y="10456"/>
                    <a:pt x="3284" y="112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0"/>
            <p:cNvGrpSpPr/>
            <p:nvPr/>
          </p:nvGrpSpPr>
          <p:grpSpPr>
            <a:xfrm>
              <a:off x="982122" y="3795314"/>
              <a:ext cx="2149289" cy="838961"/>
              <a:chOff x="-2251415" y="3633626"/>
              <a:chExt cx="2149289" cy="838961"/>
            </a:xfrm>
          </p:grpSpPr>
          <p:sp>
            <p:nvSpPr>
              <p:cNvPr id="469" name="Google Shape;469;p20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en" sz="1800" b="1">
                    <a:latin typeface="Fira Sans Extra Condensed"/>
                  </a:rPr>
                  <a:t> Prosperity</a:t>
                </a:r>
              </a:p>
            </p:txBody>
          </p:sp>
          <p:sp>
            <p:nvSpPr>
              <p:cNvPr id="470" name="Google Shape;470;p20"/>
              <p:cNvSpPr txBox="1"/>
              <p:nvPr/>
            </p:nvSpPr>
            <p:spPr>
              <a:xfrm>
                <a:off x="-2251415" y="3911248"/>
                <a:ext cx="2149265" cy="5613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/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</a:rPr>
                  <a:t>What does the economic strength of the city look like?</a:t>
                </a:r>
              </a:p>
            </p:txBody>
          </p:sp>
        </p:grpSp>
      </p:grpSp>
      <p:grpSp>
        <p:nvGrpSpPr>
          <p:cNvPr id="471" name="Google Shape;471;p20"/>
          <p:cNvGrpSpPr/>
          <p:nvPr/>
        </p:nvGrpSpPr>
        <p:grpSpPr>
          <a:xfrm>
            <a:off x="4093533" y="2078841"/>
            <a:ext cx="957510" cy="1831962"/>
            <a:chOff x="4116139" y="2167579"/>
            <a:chExt cx="912175" cy="1745225"/>
          </a:xfrm>
        </p:grpSpPr>
        <p:sp>
          <p:nvSpPr>
            <p:cNvPr id="472" name="Google Shape;472;p20"/>
            <p:cNvSpPr/>
            <p:nvPr/>
          </p:nvSpPr>
          <p:spPr>
            <a:xfrm>
              <a:off x="4306551" y="3827960"/>
              <a:ext cx="244136" cy="84843"/>
            </a:xfrm>
            <a:custGeom>
              <a:avLst/>
              <a:gdLst/>
              <a:ahLst/>
              <a:cxnLst/>
              <a:rect l="l" t="t" r="r" b="b"/>
              <a:pathLst>
                <a:path w="3899" h="1355" extrusionOk="0">
                  <a:moveTo>
                    <a:pt x="3890" y="1078"/>
                  </a:moveTo>
                  <a:lnTo>
                    <a:pt x="3886" y="1099"/>
                  </a:lnTo>
                  <a:cubicBezTo>
                    <a:pt x="3881" y="1138"/>
                    <a:pt x="3877" y="1173"/>
                    <a:pt x="3873" y="1212"/>
                  </a:cubicBezTo>
                  <a:cubicBezTo>
                    <a:pt x="3864" y="1246"/>
                    <a:pt x="3860" y="1281"/>
                    <a:pt x="3851" y="1315"/>
                  </a:cubicBezTo>
                  <a:lnTo>
                    <a:pt x="9" y="1354"/>
                  </a:lnTo>
                  <a:cubicBezTo>
                    <a:pt x="9" y="1354"/>
                    <a:pt x="1" y="1315"/>
                    <a:pt x="1" y="1251"/>
                  </a:cubicBezTo>
                  <a:cubicBezTo>
                    <a:pt x="1" y="1220"/>
                    <a:pt x="5" y="1181"/>
                    <a:pt x="9" y="1138"/>
                  </a:cubicBezTo>
                  <a:cubicBezTo>
                    <a:pt x="14" y="1129"/>
                    <a:pt x="14" y="1121"/>
                    <a:pt x="14" y="1112"/>
                  </a:cubicBezTo>
                  <a:cubicBezTo>
                    <a:pt x="57" y="896"/>
                    <a:pt x="208" y="597"/>
                    <a:pt x="736" y="493"/>
                  </a:cubicBezTo>
                  <a:cubicBezTo>
                    <a:pt x="758" y="489"/>
                    <a:pt x="784" y="485"/>
                    <a:pt x="814" y="480"/>
                  </a:cubicBezTo>
                  <a:lnTo>
                    <a:pt x="818" y="480"/>
                  </a:lnTo>
                  <a:cubicBezTo>
                    <a:pt x="857" y="476"/>
                    <a:pt x="901" y="472"/>
                    <a:pt x="944" y="467"/>
                  </a:cubicBezTo>
                  <a:cubicBezTo>
                    <a:pt x="957" y="467"/>
                    <a:pt x="974" y="463"/>
                    <a:pt x="987" y="463"/>
                  </a:cubicBezTo>
                  <a:cubicBezTo>
                    <a:pt x="2038" y="372"/>
                    <a:pt x="2497" y="13"/>
                    <a:pt x="2497" y="13"/>
                  </a:cubicBezTo>
                  <a:cubicBezTo>
                    <a:pt x="2497" y="13"/>
                    <a:pt x="3111" y="130"/>
                    <a:pt x="3678" y="0"/>
                  </a:cubicBezTo>
                  <a:cubicBezTo>
                    <a:pt x="3678" y="0"/>
                    <a:pt x="3747" y="113"/>
                    <a:pt x="3808" y="307"/>
                  </a:cubicBezTo>
                  <a:cubicBezTo>
                    <a:pt x="3821" y="338"/>
                    <a:pt x="3830" y="372"/>
                    <a:pt x="3838" y="411"/>
                  </a:cubicBezTo>
                  <a:cubicBezTo>
                    <a:pt x="3843" y="416"/>
                    <a:pt x="3843" y="424"/>
                    <a:pt x="3847" y="433"/>
                  </a:cubicBezTo>
                  <a:cubicBezTo>
                    <a:pt x="3847" y="446"/>
                    <a:pt x="3851" y="463"/>
                    <a:pt x="3856" y="480"/>
                  </a:cubicBezTo>
                  <a:cubicBezTo>
                    <a:pt x="3856" y="485"/>
                    <a:pt x="3860" y="493"/>
                    <a:pt x="3860" y="498"/>
                  </a:cubicBezTo>
                  <a:cubicBezTo>
                    <a:pt x="3860" y="502"/>
                    <a:pt x="3860" y="502"/>
                    <a:pt x="3860" y="506"/>
                  </a:cubicBezTo>
                  <a:cubicBezTo>
                    <a:pt x="3877" y="584"/>
                    <a:pt x="3890" y="671"/>
                    <a:pt x="3894" y="766"/>
                  </a:cubicBezTo>
                  <a:cubicBezTo>
                    <a:pt x="3899" y="861"/>
                    <a:pt x="3899" y="965"/>
                    <a:pt x="3890" y="1078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4437917" y="3829588"/>
              <a:ext cx="21477" cy="18722"/>
            </a:xfrm>
            <a:custGeom>
              <a:avLst/>
              <a:gdLst/>
              <a:ahLst/>
              <a:cxnLst/>
              <a:rect l="l" t="t" r="r" b="b"/>
              <a:pathLst>
                <a:path w="343" h="299" extrusionOk="0">
                  <a:moveTo>
                    <a:pt x="18" y="22"/>
                  </a:moveTo>
                  <a:cubicBezTo>
                    <a:pt x="31" y="9"/>
                    <a:pt x="49" y="0"/>
                    <a:pt x="70" y="0"/>
                  </a:cubicBezTo>
                  <a:cubicBezTo>
                    <a:pt x="88" y="5"/>
                    <a:pt x="100" y="9"/>
                    <a:pt x="118" y="22"/>
                  </a:cubicBezTo>
                  <a:cubicBezTo>
                    <a:pt x="126" y="30"/>
                    <a:pt x="139" y="39"/>
                    <a:pt x="148" y="48"/>
                  </a:cubicBezTo>
                  <a:cubicBezTo>
                    <a:pt x="200" y="82"/>
                    <a:pt x="252" y="121"/>
                    <a:pt x="304" y="160"/>
                  </a:cubicBezTo>
                  <a:cubicBezTo>
                    <a:pt x="321" y="169"/>
                    <a:pt x="330" y="182"/>
                    <a:pt x="338" y="199"/>
                  </a:cubicBezTo>
                  <a:cubicBezTo>
                    <a:pt x="343" y="217"/>
                    <a:pt x="338" y="238"/>
                    <a:pt x="330" y="251"/>
                  </a:cubicBezTo>
                  <a:cubicBezTo>
                    <a:pt x="312" y="281"/>
                    <a:pt x="269" y="299"/>
                    <a:pt x="235" y="277"/>
                  </a:cubicBezTo>
                  <a:cubicBezTo>
                    <a:pt x="161" y="225"/>
                    <a:pt x="92" y="173"/>
                    <a:pt x="23" y="121"/>
                  </a:cubicBezTo>
                  <a:cubicBezTo>
                    <a:pt x="10" y="108"/>
                    <a:pt x="1" y="87"/>
                    <a:pt x="1" y="69"/>
                  </a:cubicBezTo>
                  <a:cubicBezTo>
                    <a:pt x="1" y="52"/>
                    <a:pt x="5" y="35"/>
                    <a:pt x="18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420886" y="3836914"/>
              <a:ext cx="22291" cy="21978"/>
            </a:xfrm>
            <a:custGeom>
              <a:avLst/>
              <a:gdLst/>
              <a:ahLst/>
              <a:cxnLst/>
              <a:rect l="l" t="t" r="r" b="b"/>
              <a:pathLst>
                <a:path w="356" h="351" extrusionOk="0">
                  <a:moveTo>
                    <a:pt x="22" y="30"/>
                  </a:moveTo>
                  <a:cubicBezTo>
                    <a:pt x="48" y="9"/>
                    <a:pt x="91" y="0"/>
                    <a:pt x="117" y="30"/>
                  </a:cubicBezTo>
                  <a:cubicBezTo>
                    <a:pt x="169" y="87"/>
                    <a:pt x="225" y="138"/>
                    <a:pt x="286" y="186"/>
                  </a:cubicBezTo>
                  <a:cubicBezTo>
                    <a:pt x="299" y="195"/>
                    <a:pt x="308" y="203"/>
                    <a:pt x="316" y="208"/>
                  </a:cubicBezTo>
                  <a:cubicBezTo>
                    <a:pt x="334" y="221"/>
                    <a:pt x="342" y="229"/>
                    <a:pt x="347" y="251"/>
                  </a:cubicBezTo>
                  <a:cubicBezTo>
                    <a:pt x="355" y="264"/>
                    <a:pt x="351" y="286"/>
                    <a:pt x="342" y="303"/>
                  </a:cubicBezTo>
                  <a:cubicBezTo>
                    <a:pt x="325" y="333"/>
                    <a:pt x="282" y="350"/>
                    <a:pt x="247" y="329"/>
                  </a:cubicBezTo>
                  <a:cubicBezTo>
                    <a:pt x="165" y="268"/>
                    <a:pt x="87" y="203"/>
                    <a:pt x="22" y="125"/>
                  </a:cubicBezTo>
                  <a:cubicBezTo>
                    <a:pt x="9" y="112"/>
                    <a:pt x="0" y="100"/>
                    <a:pt x="0" y="78"/>
                  </a:cubicBezTo>
                  <a:cubicBezTo>
                    <a:pt x="0" y="61"/>
                    <a:pt x="9" y="43"/>
                    <a:pt x="22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4405420" y="3843113"/>
              <a:ext cx="18471" cy="21164"/>
            </a:xfrm>
            <a:custGeom>
              <a:avLst/>
              <a:gdLst/>
              <a:ahLst/>
              <a:cxnLst/>
              <a:rect l="l" t="t" r="r" b="b"/>
              <a:pathLst>
                <a:path w="295" h="338" extrusionOk="0">
                  <a:moveTo>
                    <a:pt x="18" y="22"/>
                  </a:moveTo>
                  <a:cubicBezTo>
                    <a:pt x="31" y="9"/>
                    <a:pt x="48" y="1"/>
                    <a:pt x="66" y="1"/>
                  </a:cubicBezTo>
                  <a:cubicBezTo>
                    <a:pt x="83" y="1"/>
                    <a:pt x="105" y="9"/>
                    <a:pt x="118" y="22"/>
                  </a:cubicBezTo>
                  <a:lnTo>
                    <a:pt x="273" y="221"/>
                  </a:lnTo>
                  <a:cubicBezTo>
                    <a:pt x="286" y="234"/>
                    <a:pt x="295" y="247"/>
                    <a:pt x="295" y="269"/>
                  </a:cubicBezTo>
                  <a:cubicBezTo>
                    <a:pt x="295" y="286"/>
                    <a:pt x="286" y="308"/>
                    <a:pt x="273" y="316"/>
                  </a:cubicBezTo>
                  <a:cubicBezTo>
                    <a:pt x="260" y="329"/>
                    <a:pt x="243" y="338"/>
                    <a:pt x="226" y="338"/>
                  </a:cubicBezTo>
                  <a:cubicBezTo>
                    <a:pt x="208" y="338"/>
                    <a:pt x="187" y="334"/>
                    <a:pt x="178" y="321"/>
                  </a:cubicBezTo>
                  <a:lnTo>
                    <a:pt x="18" y="122"/>
                  </a:lnTo>
                  <a:cubicBezTo>
                    <a:pt x="9" y="104"/>
                    <a:pt x="1" y="91"/>
                    <a:pt x="1" y="70"/>
                  </a:cubicBezTo>
                  <a:cubicBezTo>
                    <a:pt x="1" y="52"/>
                    <a:pt x="5" y="35"/>
                    <a:pt x="18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4386448" y="3847746"/>
              <a:ext cx="16593" cy="20600"/>
            </a:xfrm>
            <a:custGeom>
              <a:avLst/>
              <a:gdLst/>
              <a:ahLst/>
              <a:cxnLst/>
              <a:rect l="l" t="t" r="r" b="b"/>
              <a:pathLst>
                <a:path w="265" h="329" extrusionOk="0">
                  <a:moveTo>
                    <a:pt x="44" y="17"/>
                  </a:moveTo>
                  <a:cubicBezTo>
                    <a:pt x="79" y="0"/>
                    <a:pt x="122" y="9"/>
                    <a:pt x="139" y="39"/>
                  </a:cubicBezTo>
                  <a:cubicBezTo>
                    <a:pt x="174" y="100"/>
                    <a:pt x="209" y="156"/>
                    <a:pt x="243" y="212"/>
                  </a:cubicBezTo>
                  <a:cubicBezTo>
                    <a:pt x="265" y="242"/>
                    <a:pt x="256" y="294"/>
                    <a:pt x="222" y="312"/>
                  </a:cubicBezTo>
                  <a:cubicBezTo>
                    <a:pt x="187" y="329"/>
                    <a:pt x="148" y="320"/>
                    <a:pt x="126" y="286"/>
                  </a:cubicBezTo>
                  <a:cubicBezTo>
                    <a:pt x="92" y="229"/>
                    <a:pt x="57" y="173"/>
                    <a:pt x="23" y="113"/>
                  </a:cubicBezTo>
                  <a:cubicBezTo>
                    <a:pt x="1" y="82"/>
                    <a:pt x="10" y="35"/>
                    <a:pt x="4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4306551" y="3897025"/>
              <a:ext cx="243322" cy="15779"/>
            </a:xfrm>
            <a:custGeom>
              <a:avLst/>
              <a:gdLst/>
              <a:ahLst/>
              <a:cxnLst/>
              <a:rect l="l" t="t" r="r" b="b"/>
              <a:pathLst>
                <a:path w="3886" h="252" extrusionOk="0">
                  <a:moveTo>
                    <a:pt x="3886" y="0"/>
                  </a:moveTo>
                  <a:cubicBezTo>
                    <a:pt x="3881" y="35"/>
                    <a:pt x="3877" y="70"/>
                    <a:pt x="3868" y="109"/>
                  </a:cubicBezTo>
                  <a:cubicBezTo>
                    <a:pt x="3864" y="143"/>
                    <a:pt x="3860" y="178"/>
                    <a:pt x="3851" y="212"/>
                  </a:cubicBezTo>
                  <a:lnTo>
                    <a:pt x="9" y="251"/>
                  </a:lnTo>
                  <a:cubicBezTo>
                    <a:pt x="9" y="251"/>
                    <a:pt x="1" y="212"/>
                    <a:pt x="1" y="148"/>
                  </a:cubicBezTo>
                  <a:cubicBezTo>
                    <a:pt x="1" y="117"/>
                    <a:pt x="5" y="78"/>
                    <a:pt x="9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4832642" y="3692522"/>
              <a:ext cx="195672" cy="220280"/>
            </a:xfrm>
            <a:custGeom>
              <a:avLst/>
              <a:gdLst/>
              <a:ahLst/>
              <a:cxnLst/>
              <a:rect l="l" t="t" r="r" b="b"/>
              <a:pathLst>
                <a:path w="3125" h="3518" extrusionOk="0">
                  <a:moveTo>
                    <a:pt x="2986" y="627"/>
                  </a:moveTo>
                  <a:lnTo>
                    <a:pt x="2999" y="649"/>
                  </a:lnTo>
                  <a:cubicBezTo>
                    <a:pt x="3025" y="679"/>
                    <a:pt x="3046" y="705"/>
                    <a:pt x="3068" y="740"/>
                  </a:cubicBezTo>
                  <a:cubicBezTo>
                    <a:pt x="3085" y="766"/>
                    <a:pt x="3103" y="796"/>
                    <a:pt x="3124" y="826"/>
                  </a:cubicBezTo>
                  <a:lnTo>
                    <a:pt x="377" y="3517"/>
                  </a:lnTo>
                  <a:cubicBezTo>
                    <a:pt x="377" y="3517"/>
                    <a:pt x="347" y="3491"/>
                    <a:pt x="303" y="3448"/>
                  </a:cubicBezTo>
                  <a:cubicBezTo>
                    <a:pt x="282" y="3422"/>
                    <a:pt x="256" y="3396"/>
                    <a:pt x="230" y="3362"/>
                  </a:cubicBezTo>
                  <a:cubicBezTo>
                    <a:pt x="230" y="3353"/>
                    <a:pt x="221" y="3349"/>
                    <a:pt x="217" y="3340"/>
                  </a:cubicBezTo>
                  <a:cubicBezTo>
                    <a:pt x="96" y="3154"/>
                    <a:pt x="1" y="2829"/>
                    <a:pt x="308" y="2397"/>
                  </a:cubicBezTo>
                  <a:cubicBezTo>
                    <a:pt x="321" y="2371"/>
                    <a:pt x="338" y="2354"/>
                    <a:pt x="355" y="2328"/>
                  </a:cubicBezTo>
                  <a:lnTo>
                    <a:pt x="360" y="2328"/>
                  </a:lnTo>
                  <a:cubicBezTo>
                    <a:pt x="386" y="2293"/>
                    <a:pt x="412" y="2263"/>
                    <a:pt x="438" y="2228"/>
                  </a:cubicBezTo>
                  <a:cubicBezTo>
                    <a:pt x="450" y="2219"/>
                    <a:pt x="459" y="2206"/>
                    <a:pt x="468" y="2198"/>
                  </a:cubicBezTo>
                  <a:cubicBezTo>
                    <a:pt x="1160" y="1402"/>
                    <a:pt x="1247" y="826"/>
                    <a:pt x="1247" y="826"/>
                  </a:cubicBezTo>
                  <a:cubicBezTo>
                    <a:pt x="1247" y="826"/>
                    <a:pt x="1766" y="485"/>
                    <a:pt x="2090" y="0"/>
                  </a:cubicBezTo>
                  <a:cubicBezTo>
                    <a:pt x="2090" y="0"/>
                    <a:pt x="2216" y="30"/>
                    <a:pt x="2393" y="126"/>
                  </a:cubicBezTo>
                  <a:cubicBezTo>
                    <a:pt x="2423" y="143"/>
                    <a:pt x="2454" y="164"/>
                    <a:pt x="2488" y="182"/>
                  </a:cubicBezTo>
                  <a:cubicBezTo>
                    <a:pt x="2493" y="186"/>
                    <a:pt x="2501" y="190"/>
                    <a:pt x="2510" y="195"/>
                  </a:cubicBezTo>
                  <a:cubicBezTo>
                    <a:pt x="2523" y="203"/>
                    <a:pt x="2536" y="212"/>
                    <a:pt x="2549" y="221"/>
                  </a:cubicBezTo>
                  <a:cubicBezTo>
                    <a:pt x="2553" y="225"/>
                    <a:pt x="2557" y="229"/>
                    <a:pt x="2562" y="229"/>
                  </a:cubicBezTo>
                  <a:cubicBezTo>
                    <a:pt x="2566" y="234"/>
                    <a:pt x="2566" y="234"/>
                    <a:pt x="2570" y="238"/>
                  </a:cubicBezTo>
                  <a:cubicBezTo>
                    <a:pt x="2635" y="281"/>
                    <a:pt x="2705" y="338"/>
                    <a:pt x="2774" y="398"/>
                  </a:cubicBezTo>
                  <a:cubicBezTo>
                    <a:pt x="2843" y="467"/>
                    <a:pt x="2917" y="541"/>
                    <a:pt x="2986" y="627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4894944" y="3755889"/>
              <a:ext cx="24420" cy="10895"/>
            </a:xfrm>
            <a:custGeom>
              <a:avLst/>
              <a:gdLst/>
              <a:ahLst/>
              <a:cxnLst/>
              <a:rect l="l" t="t" r="r" b="b"/>
              <a:pathLst>
                <a:path w="390" h="174" extrusionOk="0">
                  <a:moveTo>
                    <a:pt x="1" y="100"/>
                  </a:moveTo>
                  <a:cubicBezTo>
                    <a:pt x="1" y="83"/>
                    <a:pt x="9" y="65"/>
                    <a:pt x="22" y="52"/>
                  </a:cubicBezTo>
                  <a:cubicBezTo>
                    <a:pt x="35" y="39"/>
                    <a:pt x="53" y="35"/>
                    <a:pt x="70" y="35"/>
                  </a:cubicBezTo>
                  <a:cubicBezTo>
                    <a:pt x="83" y="31"/>
                    <a:pt x="96" y="31"/>
                    <a:pt x="113" y="31"/>
                  </a:cubicBezTo>
                  <a:cubicBezTo>
                    <a:pt x="174" y="22"/>
                    <a:pt x="239" y="13"/>
                    <a:pt x="299" y="0"/>
                  </a:cubicBezTo>
                  <a:cubicBezTo>
                    <a:pt x="321" y="0"/>
                    <a:pt x="338" y="0"/>
                    <a:pt x="351" y="9"/>
                  </a:cubicBezTo>
                  <a:cubicBezTo>
                    <a:pt x="368" y="18"/>
                    <a:pt x="381" y="35"/>
                    <a:pt x="386" y="52"/>
                  </a:cubicBezTo>
                  <a:cubicBezTo>
                    <a:pt x="390" y="87"/>
                    <a:pt x="373" y="130"/>
                    <a:pt x="334" y="135"/>
                  </a:cubicBezTo>
                  <a:cubicBezTo>
                    <a:pt x="247" y="152"/>
                    <a:pt x="156" y="160"/>
                    <a:pt x="70" y="169"/>
                  </a:cubicBezTo>
                  <a:cubicBezTo>
                    <a:pt x="53" y="173"/>
                    <a:pt x="31" y="160"/>
                    <a:pt x="22" y="152"/>
                  </a:cubicBezTo>
                  <a:cubicBezTo>
                    <a:pt x="9" y="139"/>
                    <a:pt x="1" y="117"/>
                    <a:pt x="1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4888182" y="3774549"/>
              <a:ext cx="26862" cy="10081"/>
            </a:xfrm>
            <a:custGeom>
              <a:avLst/>
              <a:gdLst/>
              <a:ahLst/>
              <a:cxnLst/>
              <a:rect l="l" t="t" r="r" b="b"/>
              <a:pathLst>
                <a:path w="429" h="161" extrusionOk="0">
                  <a:moveTo>
                    <a:pt x="0" y="83"/>
                  </a:moveTo>
                  <a:cubicBezTo>
                    <a:pt x="0" y="49"/>
                    <a:pt x="31" y="10"/>
                    <a:pt x="70" y="14"/>
                  </a:cubicBezTo>
                  <a:cubicBezTo>
                    <a:pt x="148" y="18"/>
                    <a:pt x="225" y="18"/>
                    <a:pt x="299" y="10"/>
                  </a:cubicBezTo>
                  <a:cubicBezTo>
                    <a:pt x="312" y="10"/>
                    <a:pt x="325" y="5"/>
                    <a:pt x="338" y="5"/>
                  </a:cubicBezTo>
                  <a:cubicBezTo>
                    <a:pt x="355" y="1"/>
                    <a:pt x="373" y="1"/>
                    <a:pt x="390" y="14"/>
                  </a:cubicBezTo>
                  <a:cubicBezTo>
                    <a:pt x="403" y="23"/>
                    <a:pt x="416" y="40"/>
                    <a:pt x="420" y="57"/>
                  </a:cubicBezTo>
                  <a:cubicBezTo>
                    <a:pt x="429" y="87"/>
                    <a:pt x="407" y="131"/>
                    <a:pt x="373" y="139"/>
                  </a:cubicBezTo>
                  <a:cubicBezTo>
                    <a:pt x="269" y="157"/>
                    <a:pt x="169" y="161"/>
                    <a:pt x="70" y="152"/>
                  </a:cubicBezTo>
                  <a:cubicBezTo>
                    <a:pt x="52" y="148"/>
                    <a:pt x="35" y="144"/>
                    <a:pt x="22" y="131"/>
                  </a:cubicBezTo>
                  <a:cubicBezTo>
                    <a:pt x="9" y="118"/>
                    <a:pt x="0" y="100"/>
                    <a:pt x="0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4880856" y="3790265"/>
              <a:ext cx="24482" cy="10895"/>
            </a:xfrm>
            <a:custGeom>
              <a:avLst/>
              <a:gdLst/>
              <a:ahLst/>
              <a:cxnLst/>
              <a:rect l="l" t="t" r="r" b="b"/>
              <a:pathLst>
                <a:path w="391" h="174" extrusionOk="0">
                  <a:moveTo>
                    <a:pt x="1" y="70"/>
                  </a:moveTo>
                  <a:cubicBezTo>
                    <a:pt x="1" y="53"/>
                    <a:pt x="9" y="31"/>
                    <a:pt x="22" y="23"/>
                  </a:cubicBezTo>
                  <a:cubicBezTo>
                    <a:pt x="35" y="10"/>
                    <a:pt x="53" y="1"/>
                    <a:pt x="70" y="1"/>
                  </a:cubicBezTo>
                  <a:lnTo>
                    <a:pt x="321" y="35"/>
                  </a:lnTo>
                  <a:cubicBezTo>
                    <a:pt x="342" y="40"/>
                    <a:pt x="355" y="40"/>
                    <a:pt x="368" y="57"/>
                  </a:cubicBezTo>
                  <a:cubicBezTo>
                    <a:pt x="381" y="66"/>
                    <a:pt x="390" y="87"/>
                    <a:pt x="390" y="105"/>
                  </a:cubicBezTo>
                  <a:cubicBezTo>
                    <a:pt x="390" y="122"/>
                    <a:pt x="381" y="139"/>
                    <a:pt x="368" y="152"/>
                  </a:cubicBezTo>
                  <a:cubicBezTo>
                    <a:pt x="355" y="165"/>
                    <a:pt x="338" y="174"/>
                    <a:pt x="321" y="174"/>
                  </a:cubicBezTo>
                  <a:lnTo>
                    <a:pt x="70" y="139"/>
                  </a:lnTo>
                  <a:cubicBezTo>
                    <a:pt x="48" y="135"/>
                    <a:pt x="35" y="131"/>
                    <a:pt x="22" y="118"/>
                  </a:cubicBezTo>
                  <a:cubicBezTo>
                    <a:pt x="9" y="105"/>
                    <a:pt x="1" y="87"/>
                    <a:pt x="1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4870587" y="3805982"/>
              <a:ext cx="22228" cy="13087"/>
            </a:xfrm>
            <a:custGeom>
              <a:avLst/>
              <a:gdLst/>
              <a:ahLst/>
              <a:cxnLst/>
              <a:rect l="l" t="t" r="r" b="b"/>
              <a:pathLst>
                <a:path w="355" h="209" extrusionOk="0">
                  <a:moveTo>
                    <a:pt x="13" y="57"/>
                  </a:moveTo>
                  <a:cubicBezTo>
                    <a:pt x="22" y="22"/>
                    <a:pt x="61" y="1"/>
                    <a:pt x="95" y="9"/>
                  </a:cubicBezTo>
                  <a:cubicBezTo>
                    <a:pt x="160" y="27"/>
                    <a:pt x="225" y="44"/>
                    <a:pt x="290" y="66"/>
                  </a:cubicBezTo>
                  <a:cubicBezTo>
                    <a:pt x="329" y="70"/>
                    <a:pt x="355" y="113"/>
                    <a:pt x="342" y="148"/>
                  </a:cubicBezTo>
                  <a:cubicBezTo>
                    <a:pt x="333" y="187"/>
                    <a:pt x="294" y="208"/>
                    <a:pt x="260" y="195"/>
                  </a:cubicBezTo>
                  <a:cubicBezTo>
                    <a:pt x="195" y="178"/>
                    <a:pt x="130" y="161"/>
                    <a:pt x="65" y="144"/>
                  </a:cubicBezTo>
                  <a:cubicBezTo>
                    <a:pt x="26" y="135"/>
                    <a:pt x="0" y="96"/>
                    <a:pt x="13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4847294" y="3733160"/>
              <a:ext cx="181020" cy="179642"/>
            </a:xfrm>
            <a:custGeom>
              <a:avLst/>
              <a:gdLst/>
              <a:ahLst/>
              <a:cxnLst/>
              <a:rect l="l" t="t" r="r" b="b"/>
              <a:pathLst>
                <a:path w="2891" h="2869" extrusionOk="0">
                  <a:moveTo>
                    <a:pt x="2765" y="0"/>
                  </a:moveTo>
                  <a:cubicBezTo>
                    <a:pt x="2791" y="30"/>
                    <a:pt x="2812" y="56"/>
                    <a:pt x="2834" y="91"/>
                  </a:cubicBezTo>
                  <a:cubicBezTo>
                    <a:pt x="2851" y="117"/>
                    <a:pt x="2873" y="147"/>
                    <a:pt x="2890" y="177"/>
                  </a:cubicBezTo>
                  <a:lnTo>
                    <a:pt x="147" y="2868"/>
                  </a:lnTo>
                  <a:cubicBezTo>
                    <a:pt x="147" y="2868"/>
                    <a:pt x="113" y="2842"/>
                    <a:pt x="69" y="2799"/>
                  </a:cubicBezTo>
                  <a:cubicBezTo>
                    <a:pt x="48" y="2773"/>
                    <a:pt x="22" y="2747"/>
                    <a:pt x="0" y="27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4329343" y="2977576"/>
              <a:ext cx="373060" cy="858264"/>
            </a:xfrm>
            <a:custGeom>
              <a:avLst/>
              <a:gdLst/>
              <a:ahLst/>
              <a:cxnLst/>
              <a:rect l="l" t="t" r="r" b="b"/>
              <a:pathLst>
                <a:path w="5958" h="13707" extrusionOk="0">
                  <a:moveTo>
                    <a:pt x="3093" y="10951"/>
                  </a:moveTo>
                  <a:cubicBezTo>
                    <a:pt x="3180" y="12158"/>
                    <a:pt x="3241" y="13213"/>
                    <a:pt x="3314" y="13581"/>
                  </a:cubicBezTo>
                  <a:cubicBezTo>
                    <a:pt x="2791" y="13707"/>
                    <a:pt x="2137" y="13594"/>
                    <a:pt x="2137" y="13594"/>
                  </a:cubicBezTo>
                  <a:cubicBezTo>
                    <a:pt x="2137" y="13594"/>
                    <a:pt x="1804" y="12456"/>
                    <a:pt x="1419" y="11132"/>
                  </a:cubicBezTo>
                  <a:cubicBezTo>
                    <a:pt x="909" y="9385"/>
                    <a:pt x="307" y="7308"/>
                    <a:pt x="242" y="7092"/>
                  </a:cubicBezTo>
                  <a:cubicBezTo>
                    <a:pt x="0" y="6248"/>
                    <a:pt x="113" y="5201"/>
                    <a:pt x="268" y="4812"/>
                  </a:cubicBezTo>
                  <a:cubicBezTo>
                    <a:pt x="528" y="4154"/>
                    <a:pt x="1423" y="2043"/>
                    <a:pt x="2328" y="1"/>
                  </a:cubicBezTo>
                  <a:lnTo>
                    <a:pt x="5958" y="1"/>
                  </a:lnTo>
                  <a:cubicBezTo>
                    <a:pt x="5897" y="2471"/>
                    <a:pt x="2375" y="6382"/>
                    <a:pt x="2375" y="6382"/>
                  </a:cubicBezTo>
                  <a:cubicBezTo>
                    <a:pt x="2778" y="7035"/>
                    <a:pt x="2968" y="9160"/>
                    <a:pt x="3093" y="10951"/>
                  </a:cubicBezTo>
                  <a:close/>
                </a:path>
              </a:pathLst>
            </a:custGeom>
            <a:solidFill>
              <a:srgbClr val="845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4418193" y="3663218"/>
              <a:ext cx="118718" cy="172630"/>
            </a:xfrm>
            <a:custGeom>
              <a:avLst/>
              <a:gdLst/>
              <a:ahLst/>
              <a:cxnLst/>
              <a:rect l="l" t="t" r="r" b="b"/>
              <a:pathLst>
                <a:path w="1896" h="2757" extrusionOk="0">
                  <a:moveTo>
                    <a:pt x="1895" y="2631"/>
                  </a:moveTo>
                  <a:cubicBezTo>
                    <a:pt x="1372" y="2757"/>
                    <a:pt x="714" y="2644"/>
                    <a:pt x="714" y="2644"/>
                  </a:cubicBezTo>
                  <a:cubicBezTo>
                    <a:pt x="714" y="2644"/>
                    <a:pt x="385" y="1506"/>
                    <a:pt x="0" y="182"/>
                  </a:cubicBezTo>
                  <a:cubicBezTo>
                    <a:pt x="563" y="226"/>
                    <a:pt x="1134" y="165"/>
                    <a:pt x="1674" y="1"/>
                  </a:cubicBezTo>
                  <a:cubicBezTo>
                    <a:pt x="1761" y="1208"/>
                    <a:pt x="1822" y="2263"/>
                    <a:pt x="1895" y="2631"/>
                  </a:cubicBezTo>
                  <a:close/>
                </a:path>
              </a:pathLst>
            </a:custGeom>
            <a:solidFill>
              <a:srgbClr val="FBCD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4602094" y="2961045"/>
              <a:ext cx="361476" cy="783251"/>
            </a:xfrm>
            <a:custGeom>
              <a:avLst/>
              <a:gdLst/>
              <a:ahLst/>
              <a:cxnLst/>
              <a:rect l="l" t="t" r="r" b="b"/>
              <a:pathLst>
                <a:path w="5773" h="12509" extrusionOk="0">
                  <a:moveTo>
                    <a:pt x="5772" y="11682"/>
                  </a:moveTo>
                  <a:cubicBezTo>
                    <a:pt x="5461" y="12331"/>
                    <a:pt x="4929" y="12508"/>
                    <a:pt x="4929" y="12508"/>
                  </a:cubicBezTo>
                  <a:cubicBezTo>
                    <a:pt x="4929" y="12508"/>
                    <a:pt x="4102" y="11630"/>
                    <a:pt x="3181" y="10665"/>
                  </a:cubicBezTo>
                  <a:cubicBezTo>
                    <a:pt x="2246" y="9688"/>
                    <a:pt x="1208" y="8615"/>
                    <a:pt x="827" y="8264"/>
                  </a:cubicBezTo>
                  <a:cubicBezTo>
                    <a:pt x="109" y="7607"/>
                    <a:pt x="1" y="6932"/>
                    <a:pt x="70" y="5945"/>
                  </a:cubicBezTo>
                  <a:cubicBezTo>
                    <a:pt x="113" y="5361"/>
                    <a:pt x="503" y="265"/>
                    <a:pt x="503" y="265"/>
                  </a:cubicBezTo>
                  <a:lnTo>
                    <a:pt x="3674" y="1"/>
                  </a:lnTo>
                  <a:cubicBezTo>
                    <a:pt x="3674" y="1"/>
                    <a:pt x="4050" y="3600"/>
                    <a:pt x="2514" y="6646"/>
                  </a:cubicBezTo>
                  <a:cubicBezTo>
                    <a:pt x="3189" y="6992"/>
                    <a:pt x="3877" y="8307"/>
                    <a:pt x="4483" y="9515"/>
                  </a:cubicBezTo>
                  <a:cubicBezTo>
                    <a:pt x="4989" y="10518"/>
                    <a:pt x="5435" y="11448"/>
                    <a:pt x="5772" y="11682"/>
                  </a:cubicBezTo>
                  <a:close/>
                </a:path>
              </a:pathLst>
            </a:custGeom>
            <a:solidFill>
              <a:srgbClr val="845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4801209" y="3556771"/>
              <a:ext cx="162361" cy="187532"/>
            </a:xfrm>
            <a:custGeom>
              <a:avLst/>
              <a:gdLst/>
              <a:ahLst/>
              <a:cxnLst/>
              <a:rect l="l" t="t" r="r" b="b"/>
              <a:pathLst>
                <a:path w="2593" h="2995" extrusionOk="0">
                  <a:moveTo>
                    <a:pt x="2592" y="2168"/>
                  </a:moveTo>
                  <a:cubicBezTo>
                    <a:pt x="2281" y="2817"/>
                    <a:pt x="1749" y="2994"/>
                    <a:pt x="1749" y="2994"/>
                  </a:cubicBezTo>
                  <a:cubicBezTo>
                    <a:pt x="1749" y="2994"/>
                    <a:pt x="922" y="2116"/>
                    <a:pt x="1" y="1151"/>
                  </a:cubicBezTo>
                  <a:cubicBezTo>
                    <a:pt x="498" y="844"/>
                    <a:pt x="940" y="455"/>
                    <a:pt x="1303" y="1"/>
                  </a:cubicBezTo>
                  <a:cubicBezTo>
                    <a:pt x="1809" y="1004"/>
                    <a:pt x="2255" y="1934"/>
                    <a:pt x="2592" y="2168"/>
                  </a:cubicBezTo>
                  <a:close/>
                </a:path>
              </a:pathLst>
            </a:custGeom>
            <a:solidFill>
              <a:srgbClr val="FBCD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4335542" y="2961045"/>
              <a:ext cx="508809" cy="416202"/>
            </a:xfrm>
            <a:custGeom>
              <a:avLst/>
              <a:gdLst/>
              <a:ahLst/>
              <a:cxnLst/>
              <a:rect l="l" t="t" r="r" b="b"/>
              <a:pathLst>
                <a:path w="8126" h="6647" extrusionOk="0">
                  <a:moveTo>
                    <a:pt x="7420" y="5820"/>
                  </a:moveTo>
                  <a:cubicBezTo>
                    <a:pt x="7360" y="6019"/>
                    <a:pt x="7295" y="6205"/>
                    <a:pt x="7226" y="6387"/>
                  </a:cubicBezTo>
                  <a:cubicBezTo>
                    <a:pt x="7226" y="6387"/>
                    <a:pt x="4911" y="6646"/>
                    <a:pt x="3972" y="6365"/>
                  </a:cubicBezTo>
                  <a:lnTo>
                    <a:pt x="4059" y="5798"/>
                  </a:lnTo>
                  <a:lnTo>
                    <a:pt x="4310" y="4102"/>
                  </a:lnTo>
                  <a:lnTo>
                    <a:pt x="3462" y="5854"/>
                  </a:lnTo>
                  <a:lnTo>
                    <a:pt x="3215" y="6365"/>
                  </a:lnTo>
                  <a:cubicBezTo>
                    <a:pt x="3215" y="6365"/>
                    <a:pt x="464" y="5309"/>
                    <a:pt x="1" y="4695"/>
                  </a:cubicBezTo>
                  <a:lnTo>
                    <a:pt x="247" y="4193"/>
                  </a:lnTo>
                  <a:lnTo>
                    <a:pt x="2211" y="170"/>
                  </a:lnTo>
                  <a:lnTo>
                    <a:pt x="7931" y="1"/>
                  </a:lnTo>
                  <a:cubicBezTo>
                    <a:pt x="8126" y="1182"/>
                    <a:pt x="8030" y="3834"/>
                    <a:pt x="7420" y="5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584248" y="3324091"/>
              <a:ext cx="215959" cy="53160"/>
            </a:xfrm>
            <a:custGeom>
              <a:avLst/>
              <a:gdLst/>
              <a:ahLst/>
              <a:cxnLst/>
              <a:rect l="l" t="t" r="r" b="b"/>
              <a:pathLst>
                <a:path w="3449" h="849" extrusionOk="0">
                  <a:moveTo>
                    <a:pt x="3448" y="22"/>
                  </a:moveTo>
                  <a:cubicBezTo>
                    <a:pt x="3388" y="221"/>
                    <a:pt x="3323" y="407"/>
                    <a:pt x="3254" y="589"/>
                  </a:cubicBezTo>
                  <a:cubicBezTo>
                    <a:pt x="3254" y="589"/>
                    <a:pt x="939" y="848"/>
                    <a:pt x="0" y="567"/>
                  </a:cubicBezTo>
                  <a:lnTo>
                    <a:pt x="87" y="0"/>
                  </a:lnTo>
                  <a:cubicBezTo>
                    <a:pt x="1199" y="169"/>
                    <a:pt x="2336" y="178"/>
                    <a:pt x="3448" y="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4335542" y="3223593"/>
              <a:ext cx="216773" cy="136000"/>
            </a:xfrm>
            <a:custGeom>
              <a:avLst/>
              <a:gdLst/>
              <a:ahLst/>
              <a:cxnLst/>
              <a:rect l="l" t="t" r="r" b="b"/>
              <a:pathLst>
                <a:path w="3462" h="2172" extrusionOk="0">
                  <a:moveTo>
                    <a:pt x="3462" y="1661"/>
                  </a:moveTo>
                  <a:lnTo>
                    <a:pt x="3215" y="2172"/>
                  </a:lnTo>
                  <a:cubicBezTo>
                    <a:pt x="3215" y="2172"/>
                    <a:pt x="464" y="1116"/>
                    <a:pt x="1" y="502"/>
                  </a:cubicBezTo>
                  <a:lnTo>
                    <a:pt x="247" y="0"/>
                  </a:lnTo>
                  <a:cubicBezTo>
                    <a:pt x="1203" y="736"/>
                    <a:pt x="2337" y="1211"/>
                    <a:pt x="3462" y="16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4745983" y="2941259"/>
              <a:ext cx="67499" cy="417517"/>
            </a:xfrm>
            <a:custGeom>
              <a:avLst/>
              <a:gdLst/>
              <a:ahLst/>
              <a:cxnLst/>
              <a:rect l="l" t="t" r="r" b="b"/>
              <a:pathLst>
                <a:path w="1078" h="6668" extrusionOk="0">
                  <a:moveTo>
                    <a:pt x="1038" y="122"/>
                  </a:moveTo>
                  <a:cubicBezTo>
                    <a:pt x="1034" y="5"/>
                    <a:pt x="844" y="1"/>
                    <a:pt x="852" y="122"/>
                  </a:cubicBezTo>
                  <a:cubicBezTo>
                    <a:pt x="900" y="966"/>
                    <a:pt x="891" y="1805"/>
                    <a:pt x="818" y="2644"/>
                  </a:cubicBezTo>
                  <a:cubicBezTo>
                    <a:pt x="744" y="3484"/>
                    <a:pt x="610" y="4314"/>
                    <a:pt x="420" y="5132"/>
                  </a:cubicBezTo>
                  <a:cubicBezTo>
                    <a:pt x="312" y="5595"/>
                    <a:pt x="182" y="6054"/>
                    <a:pt x="35" y="6504"/>
                  </a:cubicBezTo>
                  <a:cubicBezTo>
                    <a:pt x="0" y="6620"/>
                    <a:pt x="182" y="6668"/>
                    <a:pt x="221" y="6551"/>
                  </a:cubicBezTo>
                  <a:cubicBezTo>
                    <a:pt x="480" y="5746"/>
                    <a:pt x="679" y="4924"/>
                    <a:pt x="822" y="4089"/>
                  </a:cubicBezTo>
                  <a:cubicBezTo>
                    <a:pt x="965" y="3250"/>
                    <a:pt x="1047" y="2402"/>
                    <a:pt x="1064" y="1554"/>
                  </a:cubicBezTo>
                  <a:cubicBezTo>
                    <a:pt x="1077" y="1078"/>
                    <a:pt x="1069" y="602"/>
                    <a:pt x="1038" y="1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4722690" y="2941259"/>
              <a:ext cx="67499" cy="417517"/>
            </a:xfrm>
            <a:custGeom>
              <a:avLst/>
              <a:gdLst/>
              <a:ahLst/>
              <a:cxnLst/>
              <a:rect l="l" t="t" r="r" b="b"/>
              <a:pathLst>
                <a:path w="1078" h="6668" extrusionOk="0">
                  <a:moveTo>
                    <a:pt x="1043" y="122"/>
                  </a:moveTo>
                  <a:cubicBezTo>
                    <a:pt x="1034" y="5"/>
                    <a:pt x="848" y="1"/>
                    <a:pt x="852" y="122"/>
                  </a:cubicBezTo>
                  <a:cubicBezTo>
                    <a:pt x="904" y="966"/>
                    <a:pt x="891" y="1805"/>
                    <a:pt x="818" y="2644"/>
                  </a:cubicBezTo>
                  <a:cubicBezTo>
                    <a:pt x="748" y="3484"/>
                    <a:pt x="614" y="4314"/>
                    <a:pt x="420" y="5132"/>
                  </a:cubicBezTo>
                  <a:cubicBezTo>
                    <a:pt x="312" y="5595"/>
                    <a:pt x="186" y="6054"/>
                    <a:pt x="39" y="6504"/>
                  </a:cubicBezTo>
                  <a:cubicBezTo>
                    <a:pt x="0" y="6620"/>
                    <a:pt x="182" y="6668"/>
                    <a:pt x="221" y="6551"/>
                  </a:cubicBezTo>
                  <a:cubicBezTo>
                    <a:pt x="480" y="5746"/>
                    <a:pt x="684" y="4924"/>
                    <a:pt x="826" y="4089"/>
                  </a:cubicBezTo>
                  <a:cubicBezTo>
                    <a:pt x="965" y="3250"/>
                    <a:pt x="1047" y="2402"/>
                    <a:pt x="1069" y="1554"/>
                  </a:cubicBezTo>
                  <a:cubicBezTo>
                    <a:pt x="1077" y="1078"/>
                    <a:pt x="1069" y="602"/>
                    <a:pt x="1043" y="1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4605663" y="3038564"/>
              <a:ext cx="24670" cy="182335"/>
            </a:xfrm>
            <a:custGeom>
              <a:avLst/>
              <a:gdLst/>
              <a:ahLst/>
              <a:cxnLst/>
              <a:rect l="l" t="t" r="r" b="b"/>
              <a:pathLst>
                <a:path w="394" h="2912" extrusionOk="0">
                  <a:moveTo>
                    <a:pt x="355" y="22"/>
                  </a:moveTo>
                  <a:cubicBezTo>
                    <a:pt x="333" y="398"/>
                    <a:pt x="303" y="770"/>
                    <a:pt x="264" y="1142"/>
                  </a:cubicBezTo>
                  <a:cubicBezTo>
                    <a:pt x="221" y="1514"/>
                    <a:pt x="173" y="1886"/>
                    <a:pt x="113" y="2259"/>
                  </a:cubicBezTo>
                  <a:cubicBezTo>
                    <a:pt x="78" y="2466"/>
                    <a:pt x="43" y="2674"/>
                    <a:pt x="4" y="2882"/>
                  </a:cubicBezTo>
                  <a:cubicBezTo>
                    <a:pt x="0" y="2903"/>
                    <a:pt x="35" y="2912"/>
                    <a:pt x="39" y="2890"/>
                  </a:cubicBezTo>
                  <a:cubicBezTo>
                    <a:pt x="113" y="2518"/>
                    <a:pt x="173" y="2146"/>
                    <a:pt x="221" y="1774"/>
                  </a:cubicBezTo>
                  <a:cubicBezTo>
                    <a:pt x="273" y="1402"/>
                    <a:pt x="316" y="1030"/>
                    <a:pt x="346" y="658"/>
                  </a:cubicBezTo>
                  <a:cubicBezTo>
                    <a:pt x="363" y="446"/>
                    <a:pt x="381" y="234"/>
                    <a:pt x="389" y="22"/>
                  </a:cubicBezTo>
                  <a:cubicBezTo>
                    <a:pt x="394" y="0"/>
                    <a:pt x="355" y="0"/>
                    <a:pt x="355" y="22"/>
                  </a:cubicBezTo>
                  <a:close/>
                </a:path>
              </a:pathLst>
            </a:custGeom>
            <a:solidFill>
              <a:srgbClr val="4F3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4585062" y="3001683"/>
              <a:ext cx="45834" cy="41013"/>
            </a:xfrm>
            <a:custGeom>
              <a:avLst/>
              <a:gdLst/>
              <a:ahLst/>
              <a:cxnLst/>
              <a:rect l="l" t="t" r="r" b="b"/>
              <a:pathLst>
                <a:path w="732" h="655" extrusionOk="0">
                  <a:moveTo>
                    <a:pt x="0" y="22"/>
                  </a:moveTo>
                  <a:cubicBezTo>
                    <a:pt x="5" y="308"/>
                    <a:pt x="199" y="559"/>
                    <a:pt x="472" y="628"/>
                  </a:cubicBezTo>
                  <a:cubicBezTo>
                    <a:pt x="550" y="650"/>
                    <a:pt x="628" y="654"/>
                    <a:pt x="705" y="645"/>
                  </a:cubicBezTo>
                  <a:cubicBezTo>
                    <a:pt x="731" y="641"/>
                    <a:pt x="731" y="602"/>
                    <a:pt x="705" y="606"/>
                  </a:cubicBezTo>
                  <a:cubicBezTo>
                    <a:pt x="442" y="641"/>
                    <a:pt x="178" y="490"/>
                    <a:pt x="78" y="239"/>
                  </a:cubicBezTo>
                  <a:cubicBezTo>
                    <a:pt x="52" y="169"/>
                    <a:pt x="39" y="96"/>
                    <a:pt x="39" y="22"/>
                  </a:cubicBezTo>
                  <a:cubicBezTo>
                    <a:pt x="39" y="1"/>
                    <a:pt x="0" y="1"/>
                    <a:pt x="0" y="22"/>
                  </a:cubicBezTo>
                  <a:close/>
                </a:path>
              </a:pathLst>
            </a:custGeom>
            <a:solidFill>
              <a:srgbClr val="4F3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4225590" y="2484853"/>
              <a:ext cx="303996" cy="303996"/>
            </a:xfrm>
            <a:custGeom>
              <a:avLst/>
              <a:gdLst/>
              <a:ahLst/>
              <a:cxnLst/>
              <a:rect l="l" t="t" r="r" b="b"/>
              <a:pathLst>
                <a:path w="4855" h="4855" extrusionOk="0">
                  <a:moveTo>
                    <a:pt x="4854" y="0"/>
                  </a:moveTo>
                  <a:cubicBezTo>
                    <a:pt x="4335" y="234"/>
                    <a:pt x="3340" y="3340"/>
                    <a:pt x="3340" y="3340"/>
                  </a:cubicBezTo>
                  <a:lnTo>
                    <a:pt x="238" y="2423"/>
                  </a:lnTo>
                  <a:lnTo>
                    <a:pt x="0" y="3305"/>
                  </a:lnTo>
                  <a:cubicBezTo>
                    <a:pt x="0" y="3305"/>
                    <a:pt x="2531" y="4495"/>
                    <a:pt x="3007" y="4638"/>
                  </a:cubicBezTo>
                  <a:cubicBezTo>
                    <a:pt x="3483" y="4776"/>
                    <a:pt x="4097" y="4854"/>
                    <a:pt x="4383" y="4313"/>
                  </a:cubicBezTo>
                  <a:cubicBezTo>
                    <a:pt x="4664" y="3777"/>
                    <a:pt x="4854" y="0"/>
                    <a:pt x="4854" y="0"/>
                  </a:cubicBezTo>
                  <a:close/>
                </a:path>
              </a:pathLst>
            </a:custGeom>
            <a:solidFill>
              <a:srgbClr val="845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4116139" y="2586165"/>
              <a:ext cx="135749" cy="114335"/>
            </a:xfrm>
            <a:custGeom>
              <a:avLst/>
              <a:gdLst/>
              <a:ahLst/>
              <a:cxnLst/>
              <a:rect l="l" t="t" r="r" b="b"/>
              <a:pathLst>
                <a:path w="2168" h="1826" extrusionOk="0">
                  <a:moveTo>
                    <a:pt x="2168" y="900"/>
                  </a:moveTo>
                  <a:cubicBezTo>
                    <a:pt x="2016" y="852"/>
                    <a:pt x="1683" y="0"/>
                    <a:pt x="1493" y="56"/>
                  </a:cubicBezTo>
                  <a:cubicBezTo>
                    <a:pt x="1324" y="104"/>
                    <a:pt x="1376" y="493"/>
                    <a:pt x="1523" y="636"/>
                  </a:cubicBezTo>
                  <a:cubicBezTo>
                    <a:pt x="1277" y="575"/>
                    <a:pt x="385" y="61"/>
                    <a:pt x="303" y="260"/>
                  </a:cubicBezTo>
                  <a:cubicBezTo>
                    <a:pt x="243" y="407"/>
                    <a:pt x="956" y="718"/>
                    <a:pt x="956" y="718"/>
                  </a:cubicBezTo>
                  <a:cubicBezTo>
                    <a:pt x="956" y="718"/>
                    <a:pt x="91" y="446"/>
                    <a:pt x="43" y="649"/>
                  </a:cubicBezTo>
                  <a:cubicBezTo>
                    <a:pt x="0" y="852"/>
                    <a:pt x="917" y="1021"/>
                    <a:pt x="917" y="1021"/>
                  </a:cubicBezTo>
                  <a:cubicBezTo>
                    <a:pt x="917" y="1021"/>
                    <a:pt x="130" y="926"/>
                    <a:pt x="126" y="1090"/>
                  </a:cubicBezTo>
                  <a:cubicBezTo>
                    <a:pt x="117" y="1259"/>
                    <a:pt x="939" y="1289"/>
                    <a:pt x="939" y="1289"/>
                  </a:cubicBezTo>
                  <a:cubicBezTo>
                    <a:pt x="939" y="1289"/>
                    <a:pt x="286" y="1363"/>
                    <a:pt x="290" y="1454"/>
                  </a:cubicBezTo>
                  <a:cubicBezTo>
                    <a:pt x="290" y="1549"/>
                    <a:pt x="697" y="1597"/>
                    <a:pt x="1017" y="1545"/>
                  </a:cubicBezTo>
                  <a:cubicBezTo>
                    <a:pt x="1497" y="1826"/>
                    <a:pt x="1977" y="1687"/>
                    <a:pt x="1977" y="1687"/>
                  </a:cubicBezTo>
                  <a:close/>
                </a:path>
              </a:pathLst>
            </a:custGeom>
            <a:solidFill>
              <a:srgbClr val="845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4468849" y="2455862"/>
              <a:ext cx="363292" cy="561343"/>
            </a:xfrm>
            <a:custGeom>
              <a:avLst/>
              <a:gdLst/>
              <a:ahLst/>
              <a:cxnLst/>
              <a:rect l="l" t="t" r="r" b="b"/>
              <a:pathLst>
                <a:path w="5802" h="8965" extrusionOk="0">
                  <a:moveTo>
                    <a:pt x="5802" y="8069"/>
                  </a:moveTo>
                  <a:cubicBezTo>
                    <a:pt x="5006" y="8506"/>
                    <a:pt x="558" y="8964"/>
                    <a:pt x="0" y="8393"/>
                  </a:cubicBezTo>
                  <a:lnTo>
                    <a:pt x="969" y="463"/>
                  </a:lnTo>
                  <a:lnTo>
                    <a:pt x="2025" y="56"/>
                  </a:lnTo>
                  <a:lnTo>
                    <a:pt x="3085" y="0"/>
                  </a:lnTo>
                  <a:lnTo>
                    <a:pt x="4214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4557387" y="2569885"/>
              <a:ext cx="126044" cy="214331"/>
            </a:xfrm>
            <a:custGeom>
              <a:avLst/>
              <a:gdLst/>
              <a:ahLst/>
              <a:cxnLst/>
              <a:rect l="l" t="t" r="r" b="b"/>
              <a:pathLst>
                <a:path w="2013" h="3423" extrusionOk="0">
                  <a:moveTo>
                    <a:pt x="2013" y="1714"/>
                  </a:moveTo>
                  <a:cubicBezTo>
                    <a:pt x="2013" y="2657"/>
                    <a:pt x="1563" y="3423"/>
                    <a:pt x="1005" y="3423"/>
                  </a:cubicBezTo>
                  <a:cubicBezTo>
                    <a:pt x="451" y="3423"/>
                    <a:pt x="1" y="2657"/>
                    <a:pt x="1" y="1714"/>
                  </a:cubicBezTo>
                  <a:cubicBezTo>
                    <a:pt x="1" y="766"/>
                    <a:pt x="451" y="0"/>
                    <a:pt x="1005" y="0"/>
                  </a:cubicBezTo>
                  <a:cubicBezTo>
                    <a:pt x="1563" y="0"/>
                    <a:pt x="2013" y="766"/>
                    <a:pt x="2013" y="1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4654377" y="2460182"/>
              <a:ext cx="277447" cy="487395"/>
            </a:xfrm>
            <a:custGeom>
              <a:avLst/>
              <a:gdLst/>
              <a:ahLst/>
              <a:cxnLst/>
              <a:rect l="l" t="t" r="r" b="b"/>
              <a:pathLst>
                <a:path w="4431" h="7784" extrusionOk="0">
                  <a:moveTo>
                    <a:pt x="1229" y="165"/>
                  </a:moveTo>
                  <a:cubicBezTo>
                    <a:pt x="1688" y="269"/>
                    <a:pt x="3406" y="2172"/>
                    <a:pt x="3851" y="2752"/>
                  </a:cubicBezTo>
                  <a:cubicBezTo>
                    <a:pt x="4379" y="3431"/>
                    <a:pt x="4431" y="3816"/>
                    <a:pt x="4089" y="4539"/>
                  </a:cubicBezTo>
                  <a:cubicBezTo>
                    <a:pt x="3916" y="4906"/>
                    <a:pt x="2419" y="7783"/>
                    <a:pt x="2419" y="7783"/>
                  </a:cubicBezTo>
                  <a:lnTo>
                    <a:pt x="1589" y="7351"/>
                  </a:lnTo>
                  <a:lnTo>
                    <a:pt x="2670" y="4015"/>
                  </a:lnTo>
                  <a:lnTo>
                    <a:pt x="1705" y="3141"/>
                  </a:lnTo>
                  <a:cubicBezTo>
                    <a:pt x="1" y="1783"/>
                    <a:pt x="524" y="0"/>
                    <a:pt x="1229" y="165"/>
                  </a:cubicBezTo>
                  <a:close/>
                </a:path>
              </a:pathLst>
            </a:custGeom>
            <a:solidFill>
              <a:srgbClr val="845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4666337" y="2906632"/>
              <a:ext cx="147145" cy="106759"/>
            </a:xfrm>
            <a:custGeom>
              <a:avLst/>
              <a:gdLst/>
              <a:ahLst/>
              <a:cxnLst/>
              <a:rect l="l" t="t" r="r" b="b"/>
              <a:pathLst>
                <a:path w="2350" h="1705" extrusionOk="0">
                  <a:moveTo>
                    <a:pt x="1540" y="35"/>
                  </a:moveTo>
                  <a:cubicBezTo>
                    <a:pt x="1441" y="65"/>
                    <a:pt x="1428" y="199"/>
                    <a:pt x="1268" y="260"/>
                  </a:cubicBezTo>
                  <a:cubicBezTo>
                    <a:pt x="1112" y="320"/>
                    <a:pt x="826" y="277"/>
                    <a:pt x="718" y="355"/>
                  </a:cubicBezTo>
                  <a:cubicBezTo>
                    <a:pt x="614" y="437"/>
                    <a:pt x="0" y="1186"/>
                    <a:pt x="178" y="1311"/>
                  </a:cubicBezTo>
                  <a:cubicBezTo>
                    <a:pt x="281" y="1385"/>
                    <a:pt x="602" y="952"/>
                    <a:pt x="614" y="952"/>
                  </a:cubicBezTo>
                  <a:cubicBezTo>
                    <a:pt x="627" y="952"/>
                    <a:pt x="286" y="1536"/>
                    <a:pt x="441" y="1618"/>
                  </a:cubicBezTo>
                  <a:cubicBezTo>
                    <a:pt x="597" y="1705"/>
                    <a:pt x="900" y="987"/>
                    <a:pt x="922" y="991"/>
                  </a:cubicBezTo>
                  <a:cubicBezTo>
                    <a:pt x="939" y="995"/>
                    <a:pt x="749" y="1575"/>
                    <a:pt x="909" y="1618"/>
                  </a:cubicBezTo>
                  <a:cubicBezTo>
                    <a:pt x="1069" y="1666"/>
                    <a:pt x="1199" y="1086"/>
                    <a:pt x="1216" y="1082"/>
                  </a:cubicBezTo>
                  <a:cubicBezTo>
                    <a:pt x="1233" y="1082"/>
                    <a:pt x="1250" y="1575"/>
                    <a:pt x="1372" y="1584"/>
                  </a:cubicBezTo>
                  <a:cubicBezTo>
                    <a:pt x="1488" y="1592"/>
                    <a:pt x="1493" y="987"/>
                    <a:pt x="1519" y="982"/>
                  </a:cubicBezTo>
                  <a:cubicBezTo>
                    <a:pt x="1545" y="978"/>
                    <a:pt x="1800" y="1052"/>
                    <a:pt x="1990" y="974"/>
                  </a:cubicBezTo>
                  <a:cubicBezTo>
                    <a:pt x="2181" y="896"/>
                    <a:pt x="2349" y="485"/>
                    <a:pt x="2263" y="346"/>
                  </a:cubicBezTo>
                  <a:cubicBezTo>
                    <a:pt x="2181" y="212"/>
                    <a:pt x="1670" y="0"/>
                    <a:pt x="1540" y="35"/>
                  </a:cubicBezTo>
                  <a:close/>
                </a:path>
              </a:pathLst>
            </a:custGeom>
            <a:solidFill>
              <a:srgbClr val="845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4497527" y="2167579"/>
              <a:ext cx="227105" cy="223598"/>
            </a:xfrm>
            <a:custGeom>
              <a:avLst/>
              <a:gdLst/>
              <a:ahLst/>
              <a:cxnLst/>
              <a:rect l="l" t="t" r="r" b="b"/>
              <a:pathLst>
                <a:path w="3627" h="3571" extrusionOk="0">
                  <a:moveTo>
                    <a:pt x="2791" y="3285"/>
                  </a:moveTo>
                  <a:cubicBezTo>
                    <a:pt x="3047" y="3163"/>
                    <a:pt x="3246" y="2947"/>
                    <a:pt x="3375" y="2700"/>
                  </a:cubicBezTo>
                  <a:cubicBezTo>
                    <a:pt x="3505" y="2454"/>
                    <a:pt x="3570" y="2177"/>
                    <a:pt x="3605" y="1900"/>
                  </a:cubicBezTo>
                  <a:cubicBezTo>
                    <a:pt x="3618" y="1766"/>
                    <a:pt x="3626" y="1632"/>
                    <a:pt x="3587" y="1506"/>
                  </a:cubicBezTo>
                  <a:cubicBezTo>
                    <a:pt x="3548" y="1377"/>
                    <a:pt x="3458" y="1260"/>
                    <a:pt x="3332" y="1221"/>
                  </a:cubicBezTo>
                  <a:cubicBezTo>
                    <a:pt x="3302" y="879"/>
                    <a:pt x="3086" y="576"/>
                    <a:pt x="2796" y="399"/>
                  </a:cubicBezTo>
                  <a:cubicBezTo>
                    <a:pt x="2501" y="217"/>
                    <a:pt x="2160" y="139"/>
                    <a:pt x="1822" y="83"/>
                  </a:cubicBezTo>
                  <a:cubicBezTo>
                    <a:pt x="1567" y="35"/>
                    <a:pt x="1299" y="1"/>
                    <a:pt x="1048" y="83"/>
                  </a:cubicBezTo>
                  <a:cubicBezTo>
                    <a:pt x="801" y="161"/>
                    <a:pt x="581" y="386"/>
                    <a:pt x="594" y="650"/>
                  </a:cubicBezTo>
                  <a:cubicBezTo>
                    <a:pt x="347" y="702"/>
                    <a:pt x="135" y="901"/>
                    <a:pt x="66" y="1143"/>
                  </a:cubicBezTo>
                  <a:cubicBezTo>
                    <a:pt x="1" y="1385"/>
                    <a:pt x="74" y="1662"/>
                    <a:pt x="252" y="1835"/>
                  </a:cubicBezTo>
                  <a:cubicBezTo>
                    <a:pt x="174" y="1974"/>
                    <a:pt x="157" y="2147"/>
                    <a:pt x="204" y="2298"/>
                  </a:cubicBezTo>
                  <a:cubicBezTo>
                    <a:pt x="252" y="2450"/>
                    <a:pt x="364" y="2579"/>
                    <a:pt x="507" y="2653"/>
                  </a:cubicBezTo>
                  <a:cubicBezTo>
                    <a:pt x="563" y="2822"/>
                    <a:pt x="736" y="2934"/>
                    <a:pt x="905" y="3003"/>
                  </a:cubicBezTo>
                  <a:cubicBezTo>
                    <a:pt x="1506" y="3267"/>
                    <a:pt x="2199" y="3570"/>
                    <a:pt x="2791" y="3285"/>
                  </a:cubicBezTo>
                  <a:close/>
                </a:path>
              </a:pathLst>
            </a:custGeom>
            <a:solidFill>
              <a:srgbClr val="4A19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4520819" y="2192500"/>
              <a:ext cx="164803" cy="311322"/>
            </a:xfrm>
            <a:custGeom>
              <a:avLst/>
              <a:gdLst/>
              <a:ahLst/>
              <a:cxnLst/>
              <a:rect l="l" t="t" r="r" b="b"/>
              <a:pathLst>
                <a:path w="2632" h="4972" extrusionOk="0">
                  <a:moveTo>
                    <a:pt x="2631" y="2588"/>
                  </a:moveTo>
                  <a:cubicBezTo>
                    <a:pt x="2631" y="2588"/>
                    <a:pt x="2246" y="3401"/>
                    <a:pt x="2246" y="4479"/>
                  </a:cubicBezTo>
                  <a:cubicBezTo>
                    <a:pt x="2026" y="4972"/>
                    <a:pt x="1364" y="4903"/>
                    <a:pt x="1199" y="4466"/>
                  </a:cubicBezTo>
                  <a:cubicBezTo>
                    <a:pt x="1204" y="4055"/>
                    <a:pt x="1130" y="3864"/>
                    <a:pt x="1000" y="3722"/>
                  </a:cubicBezTo>
                  <a:cubicBezTo>
                    <a:pt x="987" y="3713"/>
                    <a:pt x="979" y="3700"/>
                    <a:pt x="966" y="3691"/>
                  </a:cubicBezTo>
                  <a:cubicBezTo>
                    <a:pt x="957" y="3683"/>
                    <a:pt x="953" y="3674"/>
                    <a:pt x="944" y="3670"/>
                  </a:cubicBezTo>
                  <a:cubicBezTo>
                    <a:pt x="927" y="3652"/>
                    <a:pt x="909" y="3639"/>
                    <a:pt x="892" y="3626"/>
                  </a:cubicBezTo>
                  <a:cubicBezTo>
                    <a:pt x="866" y="3609"/>
                    <a:pt x="845" y="3587"/>
                    <a:pt x="819" y="3570"/>
                  </a:cubicBezTo>
                  <a:lnTo>
                    <a:pt x="814" y="3570"/>
                  </a:lnTo>
                  <a:cubicBezTo>
                    <a:pt x="715" y="3497"/>
                    <a:pt x="594" y="3419"/>
                    <a:pt x="459" y="3302"/>
                  </a:cubicBezTo>
                  <a:cubicBezTo>
                    <a:pt x="265" y="3133"/>
                    <a:pt x="118" y="2900"/>
                    <a:pt x="57" y="2532"/>
                  </a:cubicBezTo>
                  <a:cubicBezTo>
                    <a:pt x="57" y="2527"/>
                    <a:pt x="57" y="2523"/>
                    <a:pt x="57" y="2519"/>
                  </a:cubicBezTo>
                  <a:cubicBezTo>
                    <a:pt x="53" y="2514"/>
                    <a:pt x="53" y="2510"/>
                    <a:pt x="53" y="2501"/>
                  </a:cubicBezTo>
                  <a:cubicBezTo>
                    <a:pt x="53" y="2493"/>
                    <a:pt x="48" y="2484"/>
                    <a:pt x="48" y="2476"/>
                  </a:cubicBezTo>
                  <a:cubicBezTo>
                    <a:pt x="48" y="2471"/>
                    <a:pt x="48" y="2467"/>
                    <a:pt x="48" y="2463"/>
                  </a:cubicBezTo>
                  <a:cubicBezTo>
                    <a:pt x="1" y="2103"/>
                    <a:pt x="31" y="1623"/>
                    <a:pt x="165" y="961"/>
                  </a:cubicBezTo>
                  <a:cubicBezTo>
                    <a:pt x="304" y="273"/>
                    <a:pt x="1969" y="1"/>
                    <a:pt x="2432" y="875"/>
                  </a:cubicBezTo>
                  <a:cubicBezTo>
                    <a:pt x="2623" y="1238"/>
                    <a:pt x="2631" y="2588"/>
                    <a:pt x="2631" y="2588"/>
                  </a:cubicBezTo>
                  <a:close/>
                </a:path>
              </a:pathLst>
            </a:custGeom>
            <a:solidFill>
              <a:srgbClr val="845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4528458" y="2194128"/>
              <a:ext cx="162298" cy="136876"/>
            </a:xfrm>
            <a:custGeom>
              <a:avLst/>
              <a:gdLst/>
              <a:ahLst/>
              <a:cxnLst/>
              <a:rect l="l" t="t" r="r" b="b"/>
              <a:pathLst>
                <a:path w="2592" h="2186" extrusionOk="0">
                  <a:moveTo>
                    <a:pt x="0" y="801"/>
                  </a:moveTo>
                  <a:cubicBezTo>
                    <a:pt x="216" y="1009"/>
                    <a:pt x="536" y="1078"/>
                    <a:pt x="835" y="1052"/>
                  </a:cubicBezTo>
                  <a:cubicBezTo>
                    <a:pt x="1134" y="1026"/>
                    <a:pt x="1419" y="918"/>
                    <a:pt x="1700" y="810"/>
                  </a:cubicBezTo>
                  <a:cubicBezTo>
                    <a:pt x="1661" y="875"/>
                    <a:pt x="1661" y="961"/>
                    <a:pt x="1705" y="1022"/>
                  </a:cubicBezTo>
                  <a:cubicBezTo>
                    <a:pt x="1748" y="1087"/>
                    <a:pt x="1830" y="1117"/>
                    <a:pt x="1904" y="1100"/>
                  </a:cubicBezTo>
                  <a:cubicBezTo>
                    <a:pt x="1817" y="1316"/>
                    <a:pt x="1834" y="1567"/>
                    <a:pt x="1943" y="1775"/>
                  </a:cubicBezTo>
                  <a:cubicBezTo>
                    <a:pt x="2051" y="1978"/>
                    <a:pt x="2250" y="2134"/>
                    <a:pt x="2475" y="2186"/>
                  </a:cubicBezTo>
                  <a:cubicBezTo>
                    <a:pt x="2522" y="1900"/>
                    <a:pt x="2592" y="1602"/>
                    <a:pt x="2583" y="1312"/>
                  </a:cubicBezTo>
                  <a:cubicBezTo>
                    <a:pt x="2570" y="1026"/>
                    <a:pt x="2496" y="728"/>
                    <a:pt x="2319" y="498"/>
                  </a:cubicBezTo>
                  <a:cubicBezTo>
                    <a:pt x="2046" y="148"/>
                    <a:pt x="1558" y="1"/>
                    <a:pt x="1116" y="74"/>
                  </a:cubicBezTo>
                  <a:cubicBezTo>
                    <a:pt x="679" y="148"/>
                    <a:pt x="294" y="468"/>
                    <a:pt x="0" y="801"/>
                  </a:cubicBezTo>
                  <a:close/>
                </a:path>
              </a:pathLst>
            </a:custGeom>
            <a:solidFill>
              <a:srgbClr val="4A19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4668466" y="2317419"/>
              <a:ext cx="49654" cy="52597"/>
            </a:xfrm>
            <a:custGeom>
              <a:avLst/>
              <a:gdLst/>
              <a:ahLst/>
              <a:cxnLst/>
              <a:rect l="l" t="t" r="r" b="b"/>
              <a:pathLst>
                <a:path w="793" h="840" extrusionOk="0">
                  <a:moveTo>
                    <a:pt x="637" y="632"/>
                  </a:moveTo>
                  <a:cubicBezTo>
                    <a:pt x="490" y="796"/>
                    <a:pt x="265" y="840"/>
                    <a:pt x="131" y="727"/>
                  </a:cubicBezTo>
                  <a:cubicBezTo>
                    <a:pt x="1" y="610"/>
                    <a:pt x="9" y="381"/>
                    <a:pt x="152" y="212"/>
                  </a:cubicBezTo>
                  <a:cubicBezTo>
                    <a:pt x="299" y="44"/>
                    <a:pt x="524" y="0"/>
                    <a:pt x="658" y="117"/>
                  </a:cubicBezTo>
                  <a:cubicBezTo>
                    <a:pt x="792" y="234"/>
                    <a:pt x="784" y="463"/>
                    <a:pt x="637" y="632"/>
                  </a:cubicBezTo>
                  <a:close/>
                </a:path>
              </a:pathLst>
            </a:custGeom>
            <a:solidFill>
              <a:srgbClr val="845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4682053" y="2327687"/>
              <a:ext cx="28490" cy="29617"/>
            </a:xfrm>
            <a:custGeom>
              <a:avLst/>
              <a:gdLst/>
              <a:ahLst/>
              <a:cxnLst/>
              <a:rect l="l" t="t" r="r" b="b"/>
              <a:pathLst>
                <a:path w="455" h="473" extrusionOk="0">
                  <a:moveTo>
                    <a:pt x="346" y="35"/>
                  </a:moveTo>
                  <a:cubicBezTo>
                    <a:pt x="286" y="1"/>
                    <a:pt x="203" y="1"/>
                    <a:pt x="130" y="35"/>
                  </a:cubicBezTo>
                  <a:cubicBezTo>
                    <a:pt x="91" y="53"/>
                    <a:pt x="65" y="74"/>
                    <a:pt x="48" y="100"/>
                  </a:cubicBezTo>
                  <a:cubicBezTo>
                    <a:pt x="22" y="135"/>
                    <a:pt x="13" y="178"/>
                    <a:pt x="26" y="213"/>
                  </a:cubicBezTo>
                  <a:cubicBezTo>
                    <a:pt x="39" y="243"/>
                    <a:pt x="65" y="265"/>
                    <a:pt x="87" y="282"/>
                  </a:cubicBezTo>
                  <a:cubicBezTo>
                    <a:pt x="100" y="295"/>
                    <a:pt x="117" y="308"/>
                    <a:pt x="126" y="325"/>
                  </a:cubicBezTo>
                  <a:cubicBezTo>
                    <a:pt x="139" y="347"/>
                    <a:pt x="134" y="377"/>
                    <a:pt x="117" y="399"/>
                  </a:cubicBezTo>
                  <a:cubicBezTo>
                    <a:pt x="100" y="416"/>
                    <a:pt x="65" y="420"/>
                    <a:pt x="43" y="412"/>
                  </a:cubicBezTo>
                  <a:cubicBezTo>
                    <a:pt x="30" y="403"/>
                    <a:pt x="13" y="412"/>
                    <a:pt x="4" y="425"/>
                  </a:cubicBezTo>
                  <a:cubicBezTo>
                    <a:pt x="0" y="438"/>
                    <a:pt x="4" y="455"/>
                    <a:pt x="17" y="459"/>
                  </a:cubicBezTo>
                  <a:cubicBezTo>
                    <a:pt x="35" y="468"/>
                    <a:pt x="52" y="472"/>
                    <a:pt x="69" y="472"/>
                  </a:cubicBezTo>
                  <a:cubicBezTo>
                    <a:pt x="100" y="472"/>
                    <a:pt x="134" y="459"/>
                    <a:pt x="156" y="433"/>
                  </a:cubicBezTo>
                  <a:cubicBezTo>
                    <a:pt x="190" y="399"/>
                    <a:pt x="199" y="338"/>
                    <a:pt x="173" y="295"/>
                  </a:cubicBezTo>
                  <a:cubicBezTo>
                    <a:pt x="160" y="273"/>
                    <a:pt x="139" y="256"/>
                    <a:pt x="121" y="239"/>
                  </a:cubicBezTo>
                  <a:cubicBezTo>
                    <a:pt x="104" y="226"/>
                    <a:pt x="87" y="208"/>
                    <a:pt x="78" y="191"/>
                  </a:cubicBezTo>
                  <a:cubicBezTo>
                    <a:pt x="74" y="174"/>
                    <a:pt x="78" y="152"/>
                    <a:pt x="91" y="130"/>
                  </a:cubicBezTo>
                  <a:cubicBezTo>
                    <a:pt x="95" y="126"/>
                    <a:pt x="104" y="118"/>
                    <a:pt x="113" y="113"/>
                  </a:cubicBezTo>
                  <a:cubicBezTo>
                    <a:pt x="143" y="113"/>
                    <a:pt x="177" y="122"/>
                    <a:pt x="190" y="139"/>
                  </a:cubicBezTo>
                  <a:cubicBezTo>
                    <a:pt x="212" y="161"/>
                    <a:pt x="221" y="191"/>
                    <a:pt x="216" y="221"/>
                  </a:cubicBezTo>
                  <a:cubicBezTo>
                    <a:pt x="212" y="239"/>
                    <a:pt x="225" y="252"/>
                    <a:pt x="238" y="256"/>
                  </a:cubicBezTo>
                  <a:cubicBezTo>
                    <a:pt x="238" y="256"/>
                    <a:pt x="242" y="256"/>
                    <a:pt x="242" y="256"/>
                  </a:cubicBezTo>
                  <a:cubicBezTo>
                    <a:pt x="255" y="256"/>
                    <a:pt x="268" y="243"/>
                    <a:pt x="273" y="230"/>
                  </a:cubicBezTo>
                  <a:cubicBezTo>
                    <a:pt x="277" y="187"/>
                    <a:pt x="264" y="139"/>
                    <a:pt x="234" y="105"/>
                  </a:cubicBezTo>
                  <a:cubicBezTo>
                    <a:pt x="221" y="92"/>
                    <a:pt x="208" y="79"/>
                    <a:pt x="195" y="74"/>
                  </a:cubicBezTo>
                  <a:cubicBezTo>
                    <a:pt x="238" y="61"/>
                    <a:pt x="286" y="66"/>
                    <a:pt x="320" y="83"/>
                  </a:cubicBezTo>
                  <a:cubicBezTo>
                    <a:pt x="363" y="109"/>
                    <a:pt x="394" y="169"/>
                    <a:pt x="372" y="217"/>
                  </a:cubicBezTo>
                  <a:cubicBezTo>
                    <a:pt x="363" y="230"/>
                    <a:pt x="372" y="247"/>
                    <a:pt x="385" y="252"/>
                  </a:cubicBezTo>
                  <a:cubicBezTo>
                    <a:pt x="398" y="260"/>
                    <a:pt x="415" y="252"/>
                    <a:pt x="424" y="239"/>
                  </a:cubicBezTo>
                  <a:cubicBezTo>
                    <a:pt x="454" y="169"/>
                    <a:pt x="420" y="74"/>
                    <a:pt x="346" y="35"/>
                  </a:cubicBezTo>
                  <a:close/>
                </a:path>
              </a:pathLst>
            </a:custGeom>
            <a:solidFill>
              <a:srgbClr val="663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4121837" y="2751909"/>
              <a:ext cx="232489" cy="232489"/>
            </a:xfrm>
            <a:custGeom>
              <a:avLst/>
              <a:gdLst/>
              <a:ahLst/>
              <a:cxnLst/>
              <a:rect l="l" t="t" r="r" b="b"/>
              <a:pathLst>
                <a:path w="3713" h="3713" extrusionOk="0">
                  <a:moveTo>
                    <a:pt x="3712" y="1857"/>
                  </a:moveTo>
                  <a:cubicBezTo>
                    <a:pt x="3712" y="1943"/>
                    <a:pt x="3708" y="2030"/>
                    <a:pt x="3695" y="2112"/>
                  </a:cubicBezTo>
                  <a:cubicBezTo>
                    <a:pt x="3686" y="2164"/>
                    <a:pt x="3678" y="2216"/>
                    <a:pt x="3669" y="2268"/>
                  </a:cubicBezTo>
                  <a:cubicBezTo>
                    <a:pt x="3513" y="2951"/>
                    <a:pt x="2985" y="3488"/>
                    <a:pt x="2310" y="3657"/>
                  </a:cubicBezTo>
                  <a:cubicBezTo>
                    <a:pt x="2258" y="3670"/>
                    <a:pt x="2207" y="3683"/>
                    <a:pt x="2155" y="3691"/>
                  </a:cubicBezTo>
                  <a:cubicBezTo>
                    <a:pt x="2055" y="3704"/>
                    <a:pt x="1956" y="3713"/>
                    <a:pt x="1856" y="3713"/>
                  </a:cubicBezTo>
                  <a:cubicBezTo>
                    <a:pt x="1683" y="3713"/>
                    <a:pt x="1514" y="3691"/>
                    <a:pt x="1359" y="3648"/>
                  </a:cubicBezTo>
                  <a:cubicBezTo>
                    <a:pt x="1302" y="3631"/>
                    <a:pt x="1250" y="3613"/>
                    <a:pt x="1198" y="3596"/>
                  </a:cubicBezTo>
                  <a:cubicBezTo>
                    <a:pt x="900" y="3484"/>
                    <a:pt x="640" y="3293"/>
                    <a:pt x="437" y="3055"/>
                  </a:cubicBezTo>
                  <a:cubicBezTo>
                    <a:pt x="402" y="3012"/>
                    <a:pt x="368" y="2973"/>
                    <a:pt x="338" y="2925"/>
                  </a:cubicBezTo>
                  <a:cubicBezTo>
                    <a:pt x="126" y="2623"/>
                    <a:pt x="0" y="2255"/>
                    <a:pt x="0" y="1857"/>
                  </a:cubicBezTo>
                  <a:cubicBezTo>
                    <a:pt x="0" y="1688"/>
                    <a:pt x="22" y="1524"/>
                    <a:pt x="65" y="1368"/>
                  </a:cubicBezTo>
                  <a:cubicBezTo>
                    <a:pt x="78" y="1316"/>
                    <a:pt x="95" y="1268"/>
                    <a:pt x="113" y="1217"/>
                  </a:cubicBezTo>
                  <a:cubicBezTo>
                    <a:pt x="255" y="823"/>
                    <a:pt x="532" y="490"/>
                    <a:pt x="887" y="273"/>
                  </a:cubicBezTo>
                  <a:cubicBezTo>
                    <a:pt x="935" y="243"/>
                    <a:pt x="982" y="217"/>
                    <a:pt x="1030" y="196"/>
                  </a:cubicBezTo>
                  <a:cubicBezTo>
                    <a:pt x="1281" y="70"/>
                    <a:pt x="1558" y="1"/>
                    <a:pt x="1856" y="1"/>
                  </a:cubicBezTo>
                  <a:cubicBezTo>
                    <a:pt x="1943" y="1"/>
                    <a:pt x="2029" y="5"/>
                    <a:pt x="2111" y="18"/>
                  </a:cubicBezTo>
                  <a:cubicBezTo>
                    <a:pt x="2168" y="27"/>
                    <a:pt x="2224" y="35"/>
                    <a:pt x="2276" y="48"/>
                  </a:cubicBezTo>
                  <a:cubicBezTo>
                    <a:pt x="2622" y="126"/>
                    <a:pt x="2929" y="304"/>
                    <a:pt x="3171" y="546"/>
                  </a:cubicBezTo>
                  <a:cubicBezTo>
                    <a:pt x="3215" y="589"/>
                    <a:pt x="3254" y="632"/>
                    <a:pt x="3292" y="680"/>
                  </a:cubicBezTo>
                  <a:cubicBezTo>
                    <a:pt x="3556" y="1000"/>
                    <a:pt x="3712" y="1411"/>
                    <a:pt x="3712" y="18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4177314" y="2764119"/>
              <a:ext cx="150714" cy="73197"/>
            </a:xfrm>
            <a:custGeom>
              <a:avLst/>
              <a:gdLst/>
              <a:ahLst/>
              <a:cxnLst/>
              <a:rect l="l" t="t" r="r" b="b"/>
              <a:pathLst>
                <a:path w="2407" h="1169" extrusionOk="0">
                  <a:moveTo>
                    <a:pt x="2406" y="485"/>
                  </a:moveTo>
                  <a:cubicBezTo>
                    <a:pt x="2212" y="515"/>
                    <a:pt x="2034" y="615"/>
                    <a:pt x="1870" y="723"/>
                  </a:cubicBezTo>
                  <a:cubicBezTo>
                    <a:pt x="1675" y="853"/>
                    <a:pt x="1489" y="996"/>
                    <a:pt x="1269" y="1082"/>
                  </a:cubicBezTo>
                  <a:cubicBezTo>
                    <a:pt x="1117" y="1143"/>
                    <a:pt x="957" y="1169"/>
                    <a:pt x="797" y="1147"/>
                  </a:cubicBezTo>
                  <a:cubicBezTo>
                    <a:pt x="749" y="1138"/>
                    <a:pt x="698" y="1125"/>
                    <a:pt x="646" y="1108"/>
                  </a:cubicBezTo>
                  <a:cubicBezTo>
                    <a:pt x="633" y="1104"/>
                    <a:pt x="615" y="1095"/>
                    <a:pt x="602" y="1091"/>
                  </a:cubicBezTo>
                  <a:cubicBezTo>
                    <a:pt x="209" y="909"/>
                    <a:pt x="79" y="472"/>
                    <a:pt x="1" y="78"/>
                  </a:cubicBezTo>
                  <a:cubicBezTo>
                    <a:pt x="49" y="48"/>
                    <a:pt x="96" y="22"/>
                    <a:pt x="144" y="1"/>
                  </a:cubicBezTo>
                  <a:cubicBezTo>
                    <a:pt x="187" y="225"/>
                    <a:pt x="235" y="459"/>
                    <a:pt x="356" y="654"/>
                  </a:cubicBezTo>
                  <a:cubicBezTo>
                    <a:pt x="438" y="788"/>
                    <a:pt x="555" y="905"/>
                    <a:pt x="698" y="961"/>
                  </a:cubicBezTo>
                  <a:cubicBezTo>
                    <a:pt x="719" y="970"/>
                    <a:pt x="745" y="978"/>
                    <a:pt x="767" y="983"/>
                  </a:cubicBezTo>
                  <a:cubicBezTo>
                    <a:pt x="793" y="991"/>
                    <a:pt x="823" y="996"/>
                    <a:pt x="849" y="1000"/>
                  </a:cubicBezTo>
                  <a:cubicBezTo>
                    <a:pt x="1026" y="1017"/>
                    <a:pt x="1212" y="948"/>
                    <a:pt x="1368" y="861"/>
                  </a:cubicBezTo>
                  <a:cubicBezTo>
                    <a:pt x="1667" y="697"/>
                    <a:pt x="1948" y="433"/>
                    <a:pt x="2285" y="351"/>
                  </a:cubicBezTo>
                  <a:cubicBezTo>
                    <a:pt x="2329" y="394"/>
                    <a:pt x="2368" y="437"/>
                    <a:pt x="2406" y="4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4125844" y="2753036"/>
              <a:ext cx="227355" cy="230048"/>
            </a:xfrm>
            <a:custGeom>
              <a:avLst/>
              <a:gdLst/>
              <a:ahLst/>
              <a:cxnLst/>
              <a:rect l="l" t="t" r="r" b="b"/>
              <a:pathLst>
                <a:path w="3631" h="3674" extrusionOk="0">
                  <a:moveTo>
                    <a:pt x="3631" y="2094"/>
                  </a:moveTo>
                  <a:cubicBezTo>
                    <a:pt x="3622" y="2146"/>
                    <a:pt x="3614" y="2198"/>
                    <a:pt x="3605" y="2250"/>
                  </a:cubicBezTo>
                  <a:cubicBezTo>
                    <a:pt x="3419" y="2263"/>
                    <a:pt x="3233" y="2263"/>
                    <a:pt x="3047" y="2259"/>
                  </a:cubicBezTo>
                  <a:cubicBezTo>
                    <a:pt x="2502" y="2241"/>
                    <a:pt x="1961" y="2150"/>
                    <a:pt x="1437" y="1995"/>
                  </a:cubicBezTo>
                  <a:cubicBezTo>
                    <a:pt x="1411" y="2107"/>
                    <a:pt x="1390" y="2220"/>
                    <a:pt x="1372" y="2336"/>
                  </a:cubicBezTo>
                  <a:cubicBezTo>
                    <a:pt x="1355" y="2440"/>
                    <a:pt x="1342" y="2544"/>
                    <a:pt x="1329" y="2648"/>
                  </a:cubicBezTo>
                  <a:cubicBezTo>
                    <a:pt x="1468" y="2691"/>
                    <a:pt x="1597" y="2760"/>
                    <a:pt x="1714" y="2851"/>
                  </a:cubicBezTo>
                  <a:cubicBezTo>
                    <a:pt x="1965" y="3059"/>
                    <a:pt x="2121" y="3344"/>
                    <a:pt x="2246" y="3639"/>
                  </a:cubicBezTo>
                  <a:cubicBezTo>
                    <a:pt x="2194" y="3652"/>
                    <a:pt x="2143" y="3665"/>
                    <a:pt x="2091" y="3673"/>
                  </a:cubicBezTo>
                  <a:cubicBezTo>
                    <a:pt x="2039" y="3552"/>
                    <a:pt x="1978" y="3435"/>
                    <a:pt x="1909" y="3323"/>
                  </a:cubicBezTo>
                  <a:cubicBezTo>
                    <a:pt x="1770" y="3098"/>
                    <a:pt x="1567" y="2890"/>
                    <a:pt x="1312" y="2804"/>
                  </a:cubicBezTo>
                  <a:cubicBezTo>
                    <a:pt x="1290" y="3076"/>
                    <a:pt x="1282" y="3353"/>
                    <a:pt x="1295" y="3630"/>
                  </a:cubicBezTo>
                  <a:cubicBezTo>
                    <a:pt x="1238" y="3613"/>
                    <a:pt x="1186" y="3595"/>
                    <a:pt x="1134" y="3578"/>
                  </a:cubicBezTo>
                  <a:cubicBezTo>
                    <a:pt x="1130" y="3396"/>
                    <a:pt x="1130" y="3215"/>
                    <a:pt x="1143" y="3033"/>
                  </a:cubicBezTo>
                  <a:cubicBezTo>
                    <a:pt x="1147" y="2946"/>
                    <a:pt x="1152" y="2856"/>
                    <a:pt x="1160" y="2769"/>
                  </a:cubicBezTo>
                  <a:cubicBezTo>
                    <a:pt x="1130" y="2765"/>
                    <a:pt x="1100" y="2765"/>
                    <a:pt x="1065" y="2765"/>
                  </a:cubicBezTo>
                  <a:cubicBezTo>
                    <a:pt x="892" y="2765"/>
                    <a:pt x="736" y="2847"/>
                    <a:pt x="589" y="2925"/>
                  </a:cubicBezTo>
                  <a:cubicBezTo>
                    <a:pt x="516" y="2964"/>
                    <a:pt x="447" y="3003"/>
                    <a:pt x="373" y="3037"/>
                  </a:cubicBezTo>
                  <a:cubicBezTo>
                    <a:pt x="338" y="2994"/>
                    <a:pt x="304" y="2955"/>
                    <a:pt x="274" y="2907"/>
                  </a:cubicBezTo>
                  <a:cubicBezTo>
                    <a:pt x="390" y="2860"/>
                    <a:pt x="499" y="2795"/>
                    <a:pt x="615" y="2739"/>
                  </a:cubicBezTo>
                  <a:cubicBezTo>
                    <a:pt x="788" y="2648"/>
                    <a:pt x="970" y="2592"/>
                    <a:pt x="1169" y="2613"/>
                  </a:cubicBezTo>
                  <a:cubicBezTo>
                    <a:pt x="1173" y="2613"/>
                    <a:pt x="1173" y="2618"/>
                    <a:pt x="1178" y="2618"/>
                  </a:cubicBezTo>
                  <a:cubicBezTo>
                    <a:pt x="1204" y="2393"/>
                    <a:pt x="1243" y="2168"/>
                    <a:pt x="1290" y="1947"/>
                  </a:cubicBezTo>
                  <a:cubicBezTo>
                    <a:pt x="840" y="1796"/>
                    <a:pt x="403" y="1597"/>
                    <a:pt x="1" y="1350"/>
                  </a:cubicBezTo>
                  <a:cubicBezTo>
                    <a:pt x="14" y="1298"/>
                    <a:pt x="31" y="1250"/>
                    <a:pt x="49" y="1199"/>
                  </a:cubicBezTo>
                  <a:cubicBezTo>
                    <a:pt x="278" y="1341"/>
                    <a:pt x="516" y="1467"/>
                    <a:pt x="767" y="1579"/>
                  </a:cubicBezTo>
                  <a:cubicBezTo>
                    <a:pt x="948" y="1661"/>
                    <a:pt x="1134" y="1731"/>
                    <a:pt x="1325" y="1796"/>
                  </a:cubicBezTo>
                  <a:cubicBezTo>
                    <a:pt x="1355" y="1661"/>
                    <a:pt x="1394" y="1527"/>
                    <a:pt x="1433" y="1393"/>
                  </a:cubicBezTo>
                  <a:cubicBezTo>
                    <a:pt x="1446" y="1359"/>
                    <a:pt x="1459" y="1320"/>
                    <a:pt x="1468" y="1285"/>
                  </a:cubicBezTo>
                  <a:cubicBezTo>
                    <a:pt x="1485" y="1237"/>
                    <a:pt x="1502" y="1186"/>
                    <a:pt x="1520" y="1138"/>
                  </a:cubicBezTo>
                  <a:cubicBezTo>
                    <a:pt x="1658" y="744"/>
                    <a:pt x="1835" y="359"/>
                    <a:pt x="2052" y="0"/>
                  </a:cubicBezTo>
                  <a:cubicBezTo>
                    <a:pt x="2104" y="9"/>
                    <a:pt x="2160" y="17"/>
                    <a:pt x="2212" y="30"/>
                  </a:cubicBezTo>
                  <a:cubicBezTo>
                    <a:pt x="2069" y="268"/>
                    <a:pt x="1944" y="515"/>
                    <a:pt x="1831" y="770"/>
                  </a:cubicBezTo>
                  <a:cubicBezTo>
                    <a:pt x="1770" y="904"/>
                    <a:pt x="1719" y="1038"/>
                    <a:pt x="1671" y="1177"/>
                  </a:cubicBezTo>
                  <a:cubicBezTo>
                    <a:pt x="1654" y="1224"/>
                    <a:pt x="1636" y="1272"/>
                    <a:pt x="1619" y="1324"/>
                  </a:cubicBezTo>
                  <a:cubicBezTo>
                    <a:pt x="1563" y="1493"/>
                    <a:pt x="1515" y="1666"/>
                    <a:pt x="1472" y="1839"/>
                  </a:cubicBezTo>
                  <a:cubicBezTo>
                    <a:pt x="1757" y="1925"/>
                    <a:pt x="2047" y="1995"/>
                    <a:pt x="2342" y="2038"/>
                  </a:cubicBezTo>
                  <a:cubicBezTo>
                    <a:pt x="2770" y="2103"/>
                    <a:pt x="3203" y="2120"/>
                    <a:pt x="3631" y="2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20"/>
          <p:cNvGrpSpPr/>
          <p:nvPr/>
        </p:nvGrpSpPr>
        <p:grpSpPr>
          <a:xfrm>
            <a:off x="4999475" y="1441516"/>
            <a:ext cx="3570357" cy="830243"/>
            <a:chOff x="4999475" y="1441516"/>
            <a:chExt cx="3570357" cy="830243"/>
          </a:xfrm>
        </p:grpSpPr>
        <p:sp>
          <p:nvSpPr>
            <p:cNvPr id="510" name="Google Shape;510;p20"/>
            <p:cNvSpPr/>
            <p:nvPr/>
          </p:nvSpPr>
          <p:spPr>
            <a:xfrm>
              <a:off x="4999475" y="1464200"/>
              <a:ext cx="785100" cy="785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4999585" y="1464189"/>
              <a:ext cx="784897" cy="784897"/>
            </a:xfrm>
            <a:custGeom>
              <a:avLst/>
              <a:gdLst/>
              <a:ahLst/>
              <a:cxnLst/>
              <a:rect l="l" t="t" r="r" b="b"/>
              <a:pathLst>
                <a:path w="11924" h="11924" extrusionOk="0">
                  <a:moveTo>
                    <a:pt x="2811" y="900"/>
                  </a:moveTo>
                  <a:cubicBezTo>
                    <a:pt x="2829" y="1178"/>
                    <a:pt x="3388" y="1887"/>
                    <a:pt x="4157" y="2865"/>
                  </a:cubicBezTo>
                  <a:lnTo>
                    <a:pt x="4157" y="2865"/>
                  </a:lnTo>
                  <a:cubicBezTo>
                    <a:pt x="4498" y="3297"/>
                    <a:pt x="4880" y="3788"/>
                    <a:pt x="5307" y="4352"/>
                  </a:cubicBezTo>
                  <a:lnTo>
                    <a:pt x="5307" y="4352"/>
                  </a:lnTo>
                  <a:cubicBezTo>
                    <a:pt x="6326" y="5689"/>
                    <a:pt x="6681" y="6694"/>
                    <a:pt x="6394" y="7740"/>
                  </a:cubicBezTo>
                  <a:lnTo>
                    <a:pt x="6394" y="7740"/>
                  </a:lnTo>
                  <a:cubicBezTo>
                    <a:pt x="6685" y="7786"/>
                    <a:pt x="6990" y="7826"/>
                    <a:pt x="7308" y="7867"/>
                  </a:cubicBezTo>
                  <a:lnTo>
                    <a:pt x="7308" y="7867"/>
                  </a:lnTo>
                  <a:cubicBezTo>
                    <a:pt x="7567" y="6135"/>
                    <a:pt x="7567" y="3602"/>
                    <a:pt x="6735" y="50"/>
                  </a:cubicBezTo>
                  <a:lnTo>
                    <a:pt x="6735" y="50"/>
                  </a:lnTo>
                  <a:cubicBezTo>
                    <a:pt x="6485" y="14"/>
                    <a:pt x="6226" y="0"/>
                    <a:pt x="5962" y="0"/>
                  </a:cubicBezTo>
                  <a:lnTo>
                    <a:pt x="5962" y="0"/>
                  </a:lnTo>
                  <a:cubicBezTo>
                    <a:pt x="4807" y="0"/>
                    <a:pt x="3725" y="327"/>
                    <a:pt x="2811" y="900"/>
                  </a:cubicBezTo>
                  <a:close/>
                  <a:moveTo>
                    <a:pt x="7576" y="7899"/>
                  </a:moveTo>
                  <a:cubicBezTo>
                    <a:pt x="7945" y="7940"/>
                    <a:pt x="8281" y="7963"/>
                    <a:pt x="8586" y="7977"/>
                  </a:cubicBezTo>
                  <a:lnTo>
                    <a:pt x="8586" y="7977"/>
                  </a:lnTo>
                  <a:cubicBezTo>
                    <a:pt x="8863" y="6776"/>
                    <a:pt x="9405" y="5948"/>
                    <a:pt x="9841" y="5280"/>
                  </a:cubicBezTo>
                  <a:lnTo>
                    <a:pt x="9841" y="5280"/>
                  </a:lnTo>
                  <a:cubicBezTo>
                    <a:pt x="10169" y="4775"/>
                    <a:pt x="10451" y="4343"/>
                    <a:pt x="10532" y="3897"/>
                  </a:cubicBezTo>
                  <a:lnTo>
                    <a:pt x="10532" y="3897"/>
                  </a:lnTo>
                  <a:cubicBezTo>
                    <a:pt x="10632" y="3370"/>
                    <a:pt x="10723" y="2851"/>
                    <a:pt x="10792" y="2465"/>
                  </a:cubicBezTo>
                  <a:lnTo>
                    <a:pt x="10792" y="2465"/>
                  </a:lnTo>
                  <a:cubicBezTo>
                    <a:pt x="9905" y="1242"/>
                    <a:pt x="8568" y="373"/>
                    <a:pt x="7026" y="91"/>
                  </a:cubicBezTo>
                  <a:lnTo>
                    <a:pt x="7026" y="91"/>
                  </a:lnTo>
                  <a:cubicBezTo>
                    <a:pt x="7836" y="3615"/>
                    <a:pt x="7840" y="6153"/>
                    <a:pt x="7576" y="7899"/>
                  </a:cubicBezTo>
                  <a:close/>
                  <a:moveTo>
                    <a:pt x="118" y="4766"/>
                  </a:moveTo>
                  <a:cubicBezTo>
                    <a:pt x="1232" y="6321"/>
                    <a:pt x="2970" y="7185"/>
                    <a:pt x="6121" y="7699"/>
                  </a:cubicBezTo>
                  <a:lnTo>
                    <a:pt x="6121" y="7699"/>
                  </a:lnTo>
                  <a:cubicBezTo>
                    <a:pt x="6394" y="6721"/>
                    <a:pt x="6062" y="5794"/>
                    <a:pt x="5093" y="4516"/>
                  </a:cubicBezTo>
                  <a:lnTo>
                    <a:pt x="5093" y="4516"/>
                  </a:lnTo>
                  <a:cubicBezTo>
                    <a:pt x="4666" y="3956"/>
                    <a:pt x="4279" y="3465"/>
                    <a:pt x="3943" y="3033"/>
                  </a:cubicBezTo>
                  <a:lnTo>
                    <a:pt x="3943" y="3033"/>
                  </a:lnTo>
                  <a:cubicBezTo>
                    <a:pt x="3165" y="2046"/>
                    <a:pt x="2688" y="1442"/>
                    <a:pt x="2569" y="1060"/>
                  </a:cubicBezTo>
                  <a:lnTo>
                    <a:pt x="2569" y="1060"/>
                  </a:lnTo>
                  <a:cubicBezTo>
                    <a:pt x="1328" y="1919"/>
                    <a:pt x="432" y="3233"/>
                    <a:pt x="118" y="4766"/>
                  </a:cubicBezTo>
                  <a:moveTo>
                    <a:pt x="10801" y="3947"/>
                  </a:moveTo>
                  <a:cubicBezTo>
                    <a:pt x="10705" y="4448"/>
                    <a:pt x="10414" y="4902"/>
                    <a:pt x="10069" y="5425"/>
                  </a:cubicBezTo>
                  <a:lnTo>
                    <a:pt x="10069" y="5425"/>
                  </a:lnTo>
                  <a:cubicBezTo>
                    <a:pt x="9632" y="6098"/>
                    <a:pt x="9136" y="6862"/>
                    <a:pt x="8868" y="7981"/>
                  </a:cubicBezTo>
                  <a:lnTo>
                    <a:pt x="8868" y="7981"/>
                  </a:lnTo>
                  <a:cubicBezTo>
                    <a:pt x="11396" y="8004"/>
                    <a:pt x="11760" y="7035"/>
                    <a:pt x="11765" y="7022"/>
                  </a:cubicBezTo>
                  <a:lnTo>
                    <a:pt x="11765" y="7022"/>
                  </a:lnTo>
                  <a:lnTo>
                    <a:pt x="11824" y="7044"/>
                  </a:lnTo>
                  <a:cubicBezTo>
                    <a:pt x="11888" y="6690"/>
                    <a:pt x="11924" y="6330"/>
                    <a:pt x="11924" y="5962"/>
                  </a:cubicBezTo>
                  <a:lnTo>
                    <a:pt x="11924" y="5962"/>
                  </a:lnTo>
                  <a:cubicBezTo>
                    <a:pt x="11924" y="4793"/>
                    <a:pt x="11587" y="3706"/>
                    <a:pt x="11010" y="2788"/>
                  </a:cubicBezTo>
                  <a:lnTo>
                    <a:pt x="11010" y="2788"/>
                  </a:lnTo>
                  <a:cubicBezTo>
                    <a:pt x="10951" y="3133"/>
                    <a:pt x="10878" y="3538"/>
                    <a:pt x="10801" y="3947"/>
                  </a:cubicBezTo>
                  <a:moveTo>
                    <a:pt x="0" y="5962"/>
                  </a:moveTo>
                  <a:cubicBezTo>
                    <a:pt x="0" y="7367"/>
                    <a:pt x="487" y="8663"/>
                    <a:pt x="1305" y="9682"/>
                  </a:cubicBezTo>
                  <a:lnTo>
                    <a:pt x="1305" y="9682"/>
                  </a:lnTo>
                  <a:cubicBezTo>
                    <a:pt x="1937" y="9864"/>
                    <a:pt x="4329" y="10441"/>
                    <a:pt x="5330" y="9136"/>
                  </a:cubicBezTo>
                  <a:lnTo>
                    <a:pt x="5330" y="9136"/>
                  </a:lnTo>
                  <a:cubicBezTo>
                    <a:pt x="5653" y="8718"/>
                    <a:pt x="5885" y="8331"/>
                    <a:pt x="6030" y="7958"/>
                  </a:cubicBezTo>
                  <a:lnTo>
                    <a:pt x="6030" y="7958"/>
                  </a:lnTo>
                  <a:cubicBezTo>
                    <a:pt x="2970" y="7458"/>
                    <a:pt x="1214" y="6617"/>
                    <a:pt x="55" y="5139"/>
                  </a:cubicBezTo>
                  <a:lnTo>
                    <a:pt x="55" y="5139"/>
                  </a:lnTo>
                  <a:cubicBezTo>
                    <a:pt x="18" y="5407"/>
                    <a:pt x="0" y="5680"/>
                    <a:pt x="0" y="5962"/>
                  </a:cubicBezTo>
                  <a:moveTo>
                    <a:pt x="8809" y="8254"/>
                  </a:moveTo>
                  <a:cubicBezTo>
                    <a:pt x="8536" y="9759"/>
                    <a:pt x="9191" y="10569"/>
                    <a:pt x="9432" y="10810"/>
                  </a:cubicBezTo>
                  <a:lnTo>
                    <a:pt x="9432" y="10810"/>
                  </a:lnTo>
                  <a:cubicBezTo>
                    <a:pt x="10532" y="10018"/>
                    <a:pt x="11351" y="8868"/>
                    <a:pt x="11715" y="7531"/>
                  </a:cubicBezTo>
                  <a:lnTo>
                    <a:pt x="11715" y="7531"/>
                  </a:lnTo>
                  <a:cubicBezTo>
                    <a:pt x="11337" y="7867"/>
                    <a:pt x="10523" y="8281"/>
                    <a:pt x="8809" y="8254"/>
                  </a:cubicBezTo>
                  <a:close/>
                  <a:moveTo>
                    <a:pt x="5548" y="9300"/>
                  </a:moveTo>
                  <a:cubicBezTo>
                    <a:pt x="4593" y="10550"/>
                    <a:pt x="2610" y="10282"/>
                    <a:pt x="1628" y="10055"/>
                  </a:cubicBezTo>
                  <a:lnTo>
                    <a:pt x="1628" y="10055"/>
                  </a:lnTo>
                  <a:cubicBezTo>
                    <a:pt x="2620" y="11105"/>
                    <a:pt x="3993" y="11797"/>
                    <a:pt x="5530" y="11906"/>
                  </a:cubicBezTo>
                  <a:lnTo>
                    <a:pt x="5530" y="11906"/>
                  </a:lnTo>
                  <a:cubicBezTo>
                    <a:pt x="5844" y="11569"/>
                    <a:pt x="6571" y="10678"/>
                    <a:pt x="6990" y="9309"/>
                  </a:cubicBezTo>
                  <a:lnTo>
                    <a:pt x="6990" y="9309"/>
                  </a:lnTo>
                  <a:cubicBezTo>
                    <a:pt x="7090" y="8977"/>
                    <a:pt x="7185" y="8586"/>
                    <a:pt x="7263" y="8136"/>
                  </a:cubicBezTo>
                  <a:lnTo>
                    <a:pt x="7263" y="8136"/>
                  </a:lnTo>
                  <a:cubicBezTo>
                    <a:pt x="6931" y="8095"/>
                    <a:pt x="6612" y="8049"/>
                    <a:pt x="6308" y="8004"/>
                  </a:cubicBezTo>
                  <a:lnTo>
                    <a:pt x="6308" y="8004"/>
                  </a:lnTo>
                  <a:cubicBezTo>
                    <a:pt x="6153" y="8418"/>
                    <a:pt x="5898" y="8841"/>
                    <a:pt x="5548" y="9300"/>
                  </a:cubicBezTo>
                  <a:moveTo>
                    <a:pt x="7240" y="9418"/>
                  </a:moveTo>
                  <a:cubicBezTo>
                    <a:pt x="6740" y="11051"/>
                    <a:pt x="6021" y="11760"/>
                    <a:pt x="5839" y="11919"/>
                  </a:cubicBezTo>
                  <a:lnTo>
                    <a:pt x="5839" y="11919"/>
                  </a:lnTo>
                  <a:cubicBezTo>
                    <a:pt x="5880" y="11919"/>
                    <a:pt x="5921" y="11924"/>
                    <a:pt x="5962" y="11924"/>
                  </a:cubicBezTo>
                  <a:lnTo>
                    <a:pt x="5962" y="11924"/>
                  </a:lnTo>
                  <a:cubicBezTo>
                    <a:pt x="7158" y="11924"/>
                    <a:pt x="8268" y="11569"/>
                    <a:pt x="9204" y="10964"/>
                  </a:cubicBezTo>
                  <a:lnTo>
                    <a:pt x="9204" y="10964"/>
                  </a:lnTo>
                  <a:cubicBezTo>
                    <a:pt x="8895" y="10651"/>
                    <a:pt x="8263" y="9786"/>
                    <a:pt x="8531" y="8249"/>
                  </a:cubicBezTo>
                  <a:lnTo>
                    <a:pt x="8531" y="8249"/>
                  </a:lnTo>
                  <a:cubicBezTo>
                    <a:pt x="8227" y="8236"/>
                    <a:pt x="7895" y="8208"/>
                    <a:pt x="7535" y="8168"/>
                  </a:cubicBezTo>
                  <a:lnTo>
                    <a:pt x="7535" y="8168"/>
                  </a:lnTo>
                  <a:cubicBezTo>
                    <a:pt x="7454" y="8650"/>
                    <a:pt x="7349" y="9063"/>
                    <a:pt x="7240" y="941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2" name="Google Shape;512;p20"/>
            <p:cNvGrpSpPr/>
            <p:nvPr/>
          </p:nvGrpSpPr>
          <p:grpSpPr>
            <a:xfrm>
              <a:off x="6013063" y="1441516"/>
              <a:ext cx="2556769" cy="830243"/>
              <a:chOff x="9246076" y="1418025"/>
              <a:chExt cx="2556769" cy="830243"/>
            </a:xfrm>
          </p:grpSpPr>
          <p:sp>
            <p:nvSpPr>
              <p:cNvPr id="513" name="Google Shape;513;p20"/>
              <p:cNvSpPr txBox="1"/>
              <p:nvPr/>
            </p:nvSpPr>
            <p:spPr>
              <a:xfrm>
                <a:off x="9246099" y="1418025"/>
                <a:ext cx="2556746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" sz="1800" b="1">
                    <a:solidFill>
                      <a:srgbClr val="0D0D0D"/>
                    </a:solidFill>
                    <a:latin typeface="Fira Sans Extra Condensed"/>
                  </a:rPr>
                  <a:t>Culture and Infrastructure</a:t>
                </a:r>
              </a:p>
            </p:txBody>
          </p:sp>
          <p:sp>
            <p:nvSpPr>
              <p:cNvPr id="514" name="Google Shape;514;p20"/>
              <p:cNvSpPr txBox="1"/>
              <p:nvPr/>
            </p:nvSpPr>
            <p:spPr>
              <a:xfrm>
                <a:off x="9246076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Does the city have an existing sporting culture and infrastructure?</a:t>
                </a:r>
                <a:endParaRPr lang="en-US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EDD739-C568-A5E6-4316-190286AC73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 descr="A logo of a basketball player&#10;&#10;Description automatically generated">
            <a:extLst>
              <a:ext uri="{FF2B5EF4-FFF2-40B4-BE49-F238E27FC236}">
                <a16:creationId xmlns:a16="http://schemas.microsoft.com/office/drawing/2014/main" id="{50667C67-5884-73D6-9E58-F64EE6BFB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311F31-CCB2-59B0-3332-DF32E2647130}"/>
              </a:ext>
            </a:extLst>
          </p:cNvPr>
          <p:cNvSpPr/>
          <p:nvPr/>
        </p:nvSpPr>
        <p:spPr>
          <a:xfrm>
            <a:off x="9009152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2DE3B1-E7CB-4122-397B-8FC8A8432499}"/>
              </a:ext>
            </a:extLst>
          </p:cNvPr>
          <p:cNvSpPr/>
          <p:nvPr/>
        </p:nvSpPr>
        <p:spPr>
          <a:xfrm>
            <a:off x="9082827" y="-315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4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FEEE5C8-A8A0-EAA1-EE20-A97C91B8CB6A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E4F80-B7FC-54A1-4CE8-08C0836E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29" y="216306"/>
            <a:ext cx="8229600" cy="572700"/>
          </a:xfrm>
        </p:spPr>
        <p:txBody>
          <a:bodyPr/>
          <a:lstStyle/>
          <a:p>
            <a:pPr algn="l"/>
            <a:r>
              <a:rPr lang="en-US"/>
              <a:t>Age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44794-343A-4A1E-B2C6-454EB5765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79809-5FB3-86D0-5BE9-B6B6BABEB2B5}"/>
              </a:ext>
            </a:extLst>
          </p:cNvPr>
          <p:cNvSpPr txBox="1"/>
          <p:nvPr/>
        </p:nvSpPr>
        <p:spPr>
          <a:xfrm>
            <a:off x="313213" y="992332"/>
            <a:ext cx="7292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 u="sng">
              <a:solidFill>
                <a:srgbClr val="0000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graph of a number of days and months&#10;&#10;Description automatically generated">
            <a:extLst>
              <a:ext uri="{FF2B5EF4-FFF2-40B4-BE49-F238E27FC236}">
                <a16:creationId xmlns:a16="http://schemas.microsoft.com/office/drawing/2014/main" id="{571621F1-6E31-1C3E-3087-2F013C76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24" y="875805"/>
            <a:ext cx="6576891" cy="4267695"/>
          </a:xfrm>
          <a:prstGeom prst="rect">
            <a:avLst/>
          </a:prstGeom>
        </p:spPr>
      </p:pic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B438A59C-C3DA-EFD1-83AE-77A88F329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3D13DD-DE4D-B7BF-E04A-01F4BD32AB77}"/>
              </a:ext>
            </a:extLst>
          </p:cNvPr>
          <p:cNvSpPr/>
          <p:nvPr/>
        </p:nvSpPr>
        <p:spPr>
          <a:xfrm>
            <a:off x="9031779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70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05D5CC-2827-19E3-ABE0-4AD085B60E58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E4F80-B7FC-54A1-4CE8-08C0836E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29" y="227089"/>
            <a:ext cx="8229600" cy="572700"/>
          </a:xfrm>
        </p:spPr>
        <p:txBody>
          <a:bodyPr/>
          <a:lstStyle/>
          <a:p>
            <a:pPr algn="l"/>
            <a:r>
              <a:rPr lang="en-US"/>
              <a:t>Team Ticket Revenue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44794-343A-4A1E-B2C6-454EB5765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79809-5FB3-86D0-5BE9-B6B6BABEB2B5}"/>
              </a:ext>
            </a:extLst>
          </p:cNvPr>
          <p:cNvSpPr txBox="1"/>
          <p:nvPr/>
        </p:nvSpPr>
        <p:spPr>
          <a:xfrm>
            <a:off x="313213" y="992332"/>
            <a:ext cx="7292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800" u="sng">
              <a:solidFill>
                <a:srgbClr val="0000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A graph of a number of people&#10;&#10;Description automatically generated">
            <a:extLst>
              <a:ext uri="{FF2B5EF4-FFF2-40B4-BE49-F238E27FC236}">
                <a16:creationId xmlns:a16="http://schemas.microsoft.com/office/drawing/2014/main" id="{12EFBC8F-E070-1E5E-85E5-3DA75D5B2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71" y="1083623"/>
            <a:ext cx="6253457" cy="3970812"/>
          </a:xfrm>
          <a:prstGeom prst="rect">
            <a:avLst/>
          </a:prstGeom>
        </p:spPr>
      </p:pic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F73BD1B-05F0-32FC-ED5C-34EF7321A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5E3F40-7DDD-6293-470E-EA28BD3CF736}"/>
              </a:ext>
            </a:extLst>
          </p:cNvPr>
          <p:cNvSpPr/>
          <p:nvPr/>
        </p:nvSpPr>
        <p:spPr>
          <a:xfrm>
            <a:off x="9031779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54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67" y="171964"/>
            <a:ext cx="8229600" cy="572700"/>
          </a:xfrm>
        </p:spPr>
        <p:txBody>
          <a:bodyPr/>
          <a:lstStyle/>
          <a:p>
            <a:pPr algn="l"/>
            <a:r>
              <a:rPr lang="en-US"/>
              <a:t>Targeting Mexico City’s Middle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72880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31779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6FFA03-F19C-2ACB-E6E8-AEA30041E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77" y="863027"/>
            <a:ext cx="6481052" cy="382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31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6" y="89584"/>
            <a:ext cx="8229600" cy="572700"/>
          </a:xfrm>
        </p:spPr>
        <p:txBody>
          <a:bodyPr/>
          <a:lstStyle/>
          <a:p>
            <a:pPr algn="l"/>
            <a:r>
              <a:rPr lang="en-US"/>
              <a:t>Why Mexico?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A307DEE9-9E7A-5DA9-B681-14166D6CB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4E2223-89E8-03E7-7A65-F9B5A7AC40B4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D089F-EBB9-6C2F-3269-DCBE1A40274B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1C6F72D-2E3C-593F-22FA-43F1A426A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23" y="526967"/>
            <a:ext cx="7770916" cy="43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34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F80-B7FC-54A1-4CE8-08C0836E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655"/>
            <a:ext cx="8229600" cy="572700"/>
          </a:xfrm>
        </p:spPr>
        <p:txBody>
          <a:bodyPr/>
          <a:lstStyle/>
          <a:p>
            <a:pPr algn="l"/>
            <a:r>
              <a:rPr lang="en-US"/>
              <a:t>Random Forest Model Calculations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44794-343A-4A1E-B2C6-454EB5765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3E0F4-BFF5-D9BE-642C-ED12F4DA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47" y="3333346"/>
            <a:ext cx="5959356" cy="929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68B2B8-D604-A814-6D29-5CC53D5E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47" y="1555800"/>
            <a:ext cx="6751905" cy="1425063"/>
          </a:xfrm>
          <a:prstGeom prst="rect">
            <a:avLst/>
          </a:prstGeom>
        </p:spPr>
      </p:pic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D7FDF266-8DF8-DE07-1102-0522F632E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DF4A54-DBBB-F6D2-67FE-6ADB7645071A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F0781-DA2C-9D08-247B-531321D09FE4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78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6790-3815-DE63-E390-CC9ECD93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3" y="216437"/>
            <a:ext cx="8229600" cy="572700"/>
          </a:xfrm>
        </p:spPr>
        <p:txBody>
          <a:bodyPr/>
          <a:lstStyle/>
          <a:p>
            <a:pPr algn="l"/>
            <a:r>
              <a:rPr lang="en-US"/>
              <a:t>All Net Resort and Arena in Las Vegas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002CF7-53D6-CFCB-5B82-D10880B91A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03786-555B-8DA2-887D-2B5DF46B66AD}"/>
              </a:ext>
            </a:extLst>
          </p:cNvPr>
          <p:cNvSpPr txBox="1"/>
          <p:nvPr/>
        </p:nvSpPr>
        <p:spPr>
          <a:xfrm>
            <a:off x="2904413" y="1855032"/>
            <a:ext cx="591631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Josefin Sans "/>
              </a:rPr>
              <a:t>State of the art venue that will include;</a:t>
            </a:r>
          </a:p>
          <a:p>
            <a:pPr marL="171450" indent="-171450">
              <a:buChar char="•"/>
            </a:pPr>
            <a:r>
              <a:rPr lang="en-US" sz="1200">
                <a:solidFill>
                  <a:schemeClr val="tx1"/>
                </a:solidFill>
                <a:latin typeface="Josefin Sans "/>
                <a:ea typeface="Verdana"/>
              </a:rPr>
              <a:t>Multi-Purpose 23,000 Seat Arena for Basketball and 25,000 seats for Concerts and Boxing</a:t>
            </a:r>
          </a:p>
          <a:p>
            <a:pPr marL="171450" indent="-171450">
              <a:buChar char="•"/>
            </a:pPr>
            <a:r>
              <a:rPr lang="en-US" sz="1200">
                <a:solidFill>
                  <a:schemeClr val="tx1"/>
                </a:solidFill>
                <a:latin typeface="Josefin Sans "/>
                <a:ea typeface="Verdana"/>
              </a:rPr>
              <a:t>500-Room Five-Star Luxury Spa Hotel</a:t>
            </a:r>
          </a:p>
          <a:p>
            <a:pPr marL="171450" indent="-171450">
              <a:buChar char="•"/>
            </a:pPr>
            <a:r>
              <a:rPr lang="en-US" sz="1200">
                <a:solidFill>
                  <a:schemeClr val="tx1"/>
                </a:solidFill>
                <a:latin typeface="Josefin Sans "/>
                <a:ea typeface="Verdana"/>
              </a:rPr>
              <a:t>300,000 square-foot Convention Center</a:t>
            </a:r>
          </a:p>
          <a:p>
            <a:pPr marL="171450" indent="-171450">
              <a:buChar char="•"/>
            </a:pPr>
            <a:r>
              <a:rPr lang="en-US" sz="1200">
                <a:solidFill>
                  <a:schemeClr val="tx1"/>
                </a:solidFill>
                <a:latin typeface="Josefin Sans "/>
                <a:ea typeface="Verdana"/>
              </a:rPr>
              <a:t>World-Class Restaurants</a:t>
            </a:r>
          </a:p>
          <a:p>
            <a:pPr marL="171450" indent="-171450">
              <a:buChar char="•"/>
            </a:pPr>
            <a:r>
              <a:rPr lang="en-US" sz="1200">
                <a:solidFill>
                  <a:schemeClr val="tx1"/>
                </a:solidFill>
                <a:latin typeface="Josefin Sans "/>
                <a:ea typeface="Verdana"/>
              </a:rPr>
              <a:t>12-Screen Luxury Movie Theater</a:t>
            </a:r>
          </a:p>
          <a:p>
            <a:pPr marL="171450" indent="-171450">
              <a:buChar char="•"/>
            </a:pPr>
            <a:endParaRPr lang="en-US" sz="1200">
              <a:solidFill>
                <a:schemeClr val="tx1"/>
              </a:solidFill>
              <a:latin typeface="Josefin Sans "/>
              <a:ea typeface="Verdana"/>
            </a:endParaRPr>
          </a:p>
          <a:p>
            <a:pPr marL="171450" indent="-171450">
              <a:buChar char="•"/>
            </a:pPr>
            <a:endParaRPr lang="en-US" sz="1200">
              <a:solidFill>
                <a:schemeClr val="tx1"/>
              </a:solidFill>
              <a:latin typeface="Josefin Sans "/>
              <a:ea typeface="Verdan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270CA3D-B7DC-7BB5-260F-9B2094F7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27" y="1485216"/>
            <a:ext cx="2043074" cy="20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of a basketball player&#10;&#10;Description automatically generated">
            <a:extLst>
              <a:ext uri="{FF2B5EF4-FFF2-40B4-BE49-F238E27FC236}">
                <a16:creationId xmlns:a16="http://schemas.microsoft.com/office/drawing/2014/main" id="{D37FF9F9-4651-A41A-F4E1-76E603F96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3742CE-A26C-A564-A087-036BA701229F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70AB8F-5155-CEB6-A41A-06DCC00FAABA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8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F80-B7FC-54A1-4CE8-08C0836E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85" y="237872"/>
            <a:ext cx="8229600" cy="572700"/>
          </a:xfrm>
        </p:spPr>
        <p:txBody>
          <a:bodyPr/>
          <a:lstStyle/>
          <a:p>
            <a:pPr algn="l"/>
            <a:r>
              <a:rPr lang="en-US"/>
              <a:t>NBA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44794-343A-4A1E-B2C6-454EB5765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79809-5FB3-86D0-5BE9-B6B6BABEB2B5}"/>
              </a:ext>
            </a:extLst>
          </p:cNvPr>
          <p:cNvSpPr txBox="1"/>
          <p:nvPr/>
        </p:nvSpPr>
        <p:spPr>
          <a:xfrm>
            <a:off x="313213" y="992332"/>
            <a:ext cx="546710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Josefin Sans "/>
                <a:ea typeface="Calibri"/>
                <a:cs typeface="Calibri"/>
              </a:rPr>
              <a:t>NBA Fans in the US</a:t>
            </a:r>
          </a:p>
          <a:p>
            <a:pPr marL="285750" indent="-285750">
              <a:buChar char="•"/>
            </a:pPr>
            <a:r>
              <a:rPr lang="en-US">
                <a:latin typeface="Josefin Sans "/>
                <a:ea typeface="Calibri"/>
                <a:hlinkClick r:id="rId2"/>
              </a:rPr>
              <a:t>‪‪NBA‬‬ - Google Trends</a:t>
            </a:r>
            <a:endParaRPr lang="en-US">
              <a:latin typeface="Josefin Sans "/>
            </a:endParaRPr>
          </a:p>
          <a:p>
            <a:pPr marL="285750" indent="-285750">
              <a:buChar char="•"/>
            </a:pPr>
            <a:r>
              <a:rPr lang="en-US">
                <a:latin typeface="Josefin Sans "/>
                <a:ea typeface="Calibri"/>
                <a:hlinkClick r:id="rId3"/>
              </a:rPr>
              <a:t>Which Team Do You Cheer For? An N.B.A. Fan Map - The New York Times (nytimes.com)</a:t>
            </a:r>
            <a:endParaRPr lang="en-US">
              <a:latin typeface="Josefin Sans "/>
            </a:endParaRPr>
          </a:p>
        </p:txBody>
      </p:sp>
      <p:pic>
        <p:nvPicPr>
          <p:cNvPr id="4" name="Picture 3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398F622A-6D7B-41AF-2E53-DD6D58B12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34" y="1081317"/>
            <a:ext cx="3402652" cy="3435433"/>
          </a:xfrm>
          <a:prstGeom prst="rect">
            <a:avLst/>
          </a:prstGeom>
        </p:spPr>
      </p:pic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9EE8614F-7E1E-19DD-CFE0-3170F2546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1" y="2493641"/>
            <a:ext cx="5462652" cy="2257366"/>
          </a:xfrm>
          <a:prstGeom prst="rect">
            <a:avLst/>
          </a:prstGeom>
        </p:spPr>
      </p:pic>
      <p:pic>
        <p:nvPicPr>
          <p:cNvPr id="8" name="Picture 7" descr="A logo of a basketball player&#10;&#10;Description automatically generated">
            <a:extLst>
              <a:ext uri="{FF2B5EF4-FFF2-40B4-BE49-F238E27FC236}">
                <a16:creationId xmlns:a16="http://schemas.microsoft.com/office/drawing/2014/main" id="{CA5AAED7-3E25-ECAA-3F04-82B3F25FA7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AB9DB9-174C-C2B1-B6B1-7BBC59619080}"/>
              </a:ext>
            </a:extLst>
          </p:cNvPr>
          <p:cNvSpPr/>
          <p:nvPr/>
        </p:nvSpPr>
        <p:spPr>
          <a:xfrm>
            <a:off x="9053369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08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4F80-B7FC-54A1-4CE8-08C0836E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31" y="237872"/>
            <a:ext cx="8229600" cy="572700"/>
          </a:xfrm>
        </p:spPr>
        <p:txBody>
          <a:bodyPr/>
          <a:lstStyle/>
          <a:p>
            <a:pPr algn="l"/>
            <a:r>
              <a:rPr lang="en-US"/>
              <a:t>Expansion Cities - Reports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44794-343A-4A1E-B2C6-454EB57655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79809-5FB3-86D0-5BE9-B6B6BABEB2B5}"/>
              </a:ext>
            </a:extLst>
          </p:cNvPr>
          <p:cNvSpPr txBox="1"/>
          <p:nvPr/>
        </p:nvSpPr>
        <p:spPr>
          <a:xfrm>
            <a:off x="342901" y="1207572"/>
            <a:ext cx="32479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Josefin Sans "/>
                <a:ea typeface="Calibri"/>
                <a:cs typeface="Calibri"/>
              </a:rPr>
              <a:t>NBA Expansion</a:t>
            </a:r>
            <a:br>
              <a:rPr lang="en-US">
                <a:latin typeface="Josefin Sans "/>
                <a:ea typeface="Calibri"/>
                <a:cs typeface="Calibri"/>
              </a:rPr>
            </a:br>
            <a:endParaRPr lang="en-US">
              <a:latin typeface="Josefin Sans 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>
                <a:latin typeface="Josefin Sans "/>
                <a:ea typeface="Calibri"/>
                <a:hlinkClick r:id="rId2"/>
              </a:rPr>
              <a:t>‪</a:t>
            </a:r>
            <a:r>
              <a:rPr lang="en-US">
                <a:latin typeface="Josefin Sans "/>
                <a:ea typeface="Calibri"/>
                <a:hlinkClick r:id="rId3"/>
              </a:rPr>
              <a:t>New report shows which cities NBA fans want the next expansion teams - TheStreet</a:t>
            </a:r>
            <a:br>
              <a:rPr lang="en-US">
                <a:latin typeface="Josefin Sans "/>
                <a:ea typeface="Calibri"/>
              </a:rPr>
            </a:br>
            <a:endParaRPr lang="en-US">
              <a:latin typeface="Josefin Sans "/>
              <a:ea typeface="Calibri"/>
            </a:endParaRPr>
          </a:p>
          <a:p>
            <a:pPr marL="285750" indent="-285750">
              <a:buChar char="•"/>
            </a:pPr>
            <a:r>
              <a:rPr lang="en-US">
                <a:latin typeface="Josefin Sans "/>
                <a:ea typeface="Calibri"/>
                <a:hlinkClick r:id="rId4"/>
              </a:rPr>
              <a:t>5 Cities That Should Be Considered For An NBA Expansion Team (wrif.com)</a:t>
            </a:r>
            <a:endParaRPr lang="en-US">
              <a:latin typeface="Josefin Sans "/>
              <a:ea typeface="Calibri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3A8625-3515-BE49-DD16-5C9C562B0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353" y="1083623"/>
            <a:ext cx="3106098" cy="3332513"/>
          </a:xfrm>
          <a:prstGeom prst="rect">
            <a:avLst/>
          </a:prstGeom>
        </p:spPr>
      </p:pic>
      <p:pic>
        <p:nvPicPr>
          <p:cNvPr id="5" name="Picture 4" descr="A logo of a basketball player&#10;&#10;Description automatically generated">
            <a:extLst>
              <a:ext uri="{FF2B5EF4-FFF2-40B4-BE49-F238E27FC236}">
                <a16:creationId xmlns:a16="http://schemas.microsoft.com/office/drawing/2014/main" id="{3DAD75B9-EC77-90C0-13A7-3FF42FFCCB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A515DC-C66D-B53F-8101-A93C263CCBA9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3F9F77-BEC2-BD34-73D6-A69E2870EE6B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82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96" y="394686"/>
            <a:ext cx="8229600" cy="572700"/>
          </a:xfrm>
        </p:spPr>
        <p:txBody>
          <a:bodyPr/>
          <a:lstStyle/>
          <a:p>
            <a:pPr algn="l"/>
            <a:r>
              <a:rPr lang="en-US" sz="2200"/>
              <a:t>Culture: Embracing Tampa's Vibrant Sports Scene</a:t>
            </a:r>
            <a:br>
              <a:rPr lang="en-US" sz="2200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6796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03460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38D2A3-BB3F-7CA9-4A3E-A398245810E6}"/>
              </a:ext>
            </a:extLst>
          </p:cNvPr>
          <p:cNvSpPr txBox="1"/>
          <p:nvPr/>
        </p:nvSpPr>
        <p:spPr>
          <a:xfrm>
            <a:off x="589015" y="3426974"/>
            <a:ext cx="192495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Josefin Sans"/>
              </a:rPr>
              <a:t>Tampa Bay Lightning</a:t>
            </a:r>
          </a:p>
          <a:p>
            <a:pPr marL="171450" indent="-171450">
              <a:buChar char="•"/>
            </a:pPr>
            <a:r>
              <a:rPr lang="en-US" sz="1000">
                <a:latin typeface="Josefin Sans"/>
              </a:rPr>
              <a:t>Winners Stanley Cup 2020, 2021 and finalist 2022.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8DC52-969B-4A6C-9388-74B22F8C9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876" y="1419790"/>
            <a:ext cx="2659879" cy="1776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9E6E2-4A87-334D-58D6-8D824CF2B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2" y="1411716"/>
            <a:ext cx="2675902" cy="1782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B30F65-9107-1860-3139-1D7FDD1C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020" y="1421253"/>
            <a:ext cx="2659879" cy="1766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150F51-002B-A9B0-EF65-FC15C256457B}"/>
              </a:ext>
            </a:extLst>
          </p:cNvPr>
          <p:cNvSpPr txBox="1"/>
          <p:nvPr/>
        </p:nvSpPr>
        <p:spPr>
          <a:xfrm>
            <a:off x="3304208" y="3456219"/>
            <a:ext cx="21038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Josefin Sans"/>
              </a:rPr>
              <a:t>Tampa Bay Buccaneers</a:t>
            </a:r>
          </a:p>
          <a:p>
            <a:pPr marL="171450" indent="-171450">
              <a:buFont typeface="Arial,Sans-Serif"/>
              <a:buChar char="•"/>
            </a:pPr>
            <a:r>
              <a:rPr lang="en-US" sz="1000">
                <a:latin typeface="Josefin Sans"/>
              </a:rPr>
              <a:t>Superbowl Victory in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FD7A2-859F-CBD8-F2BB-29F4314FAB4B}"/>
              </a:ext>
            </a:extLst>
          </p:cNvPr>
          <p:cNvSpPr txBox="1"/>
          <p:nvPr/>
        </p:nvSpPr>
        <p:spPr>
          <a:xfrm>
            <a:off x="6264564" y="3381708"/>
            <a:ext cx="175297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Josefin Sans"/>
              </a:rPr>
              <a:t>Tampa Bay Rays</a:t>
            </a:r>
          </a:p>
          <a:p>
            <a:pPr marL="171450" indent="-171450">
              <a:buFont typeface="Arial,Sans-Serif"/>
              <a:buChar char="•"/>
            </a:pPr>
            <a:r>
              <a:rPr lang="en-US" sz="1000">
                <a:latin typeface="Josefin Sans"/>
              </a:rPr>
              <a:t>4 AL East Division Titles</a:t>
            </a:r>
          </a:p>
        </p:txBody>
      </p:sp>
    </p:spTree>
    <p:extLst>
      <p:ext uri="{BB962C8B-B14F-4D97-AF65-F5344CB8AC3E}">
        <p14:creationId xmlns:p14="http://schemas.microsoft.com/office/powerpoint/2010/main" val="3656916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96" y="128740"/>
            <a:ext cx="8229600" cy="572700"/>
          </a:xfrm>
          <a:ln>
            <a:noFill/>
          </a:ln>
        </p:spPr>
        <p:txBody>
          <a:bodyPr/>
          <a:lstStyle/>
          <a:p>
            <a:pPr algn="l"/>
            <a:r>
              <a:rPr lang="en-US" sz="2200"/>
              <a:t>Culture: Embracing Tampa's Vibrant Sports Scene</a:t>
            </a:r>
            <a:br>
              <a:rPr lang="en-US" sz="2200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6796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03460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38D2A3-BB3F-7CA9-4A3E-A398245810E6}"/>
              </a:ext>
            </a:extLst>
          </p:cNvPr>
          <p:cNvSpPr txBox="1"/>
          <p:nvPr/>
        </p:nvSpPr>
        <p:spPr>
          <a:xfrm rot="10800000" flipV="1">
            <a:off x="-442389" y="730783"/>
            <a:ext cx="92946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Josefin Sans"/>
              </a:rPr>
              <a:t>Embracing Rivalry with Orlando Magic. Along with possible domination of west coast of Florida.</a:t>
            </a:r>
          </a:p>
          <a:p>
            <a:pPr algn="ctr"/>
            <a:endParaRPr lang="en-US" sz="1200">
              <a:latin typeface="Josefin Sans"/>
            </a:endParaRPr>
          </a:p>
        </p:txBody>
      </p:sp>
      <p:pic>
        <p:nvPicPr>
          <p:cNvPr id="4" name="Picture 3" descr="A map of the state of florida&#10;&#10;Description automatically generated">
            <a:extLst>
              <a:ext uri="{FF2B5EF4-FFF2-40B4-BE49-F238E27FC236}">
                <a16:creationId xmlns:a16="http://schemas.microsoft.com/office/drawing/2014/main" id="{E19E61A1-3360-CA94-9CC3-30707F481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45" y="1026331"/>
            <a:ext cx="3955130" cy="3785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50CF1-762F-0AE7-4BE0-B53F455DEB60}"/>
              </a:ext>
            </a:extLst>
          </p:cNvPr>
          <p:cNvSpPr txBox="1"/>
          <p:nvPr/>
        </p:nvSpPr>
        <p:spPr>
          <a:xfrm>
            <a:off x="2988101" y="481194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Josefin Sans"/>
                <a:cs typeface="Segoe UI"/>
              </a:rPr>
              <a:t>Major sporting teams in Florida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6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89E7A8-4635-BD64-5EF4-A4F4B3C5C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0" r="-63" b="3286"/>
          <a:stretch/>
        </p:blipFill>
        <p:spPr>
          <a:xfrm>
            <a:off x="9144" y="1451551"/>
            <a:ext cx="9140641" cy="1525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58" y="290327"/>
            <a:ext cx="8229600" cy="572700"/>
          </a:xfrm>
        </p:spPr>
        <p:txBody>
          <a:bodyPr/>
          <a:lstStyle/>
          <a:p>
            <a:pPr algn="l"/>
            <a:r>
              <a:rPr lang="en-US" sz="2200"/>
              <a:t>Assessing Market Size: Using New Orleans as threshold </a:t>
            </a:r>
            <a:br>
              <a:rPr lang="en-US" sz="2200"/>
            </a:br>
            <a:endParaRPr lang="en-US" sz="2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FC3461-7CE6-09BD-41A7-590C67FAA191}"/>
              </a:ext>
            </a:extLst>
          </p:cNvPr>
          <p:cNvSpPr/>
          <p:nvPr/>
        </p:nvSpPr>
        <p:spPr>
          <a:xfrm>
            <a:off x="8474455" y="2502511"/>
            <a:ext cx="368365" cy="466859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43E81-05A1-45D7-C297-87AB79093987}"/>
              </a:ext>
            </a:extLst>
          </p:cNvPr>
          <p:cNvSpPr txBox="1"/>
          <p:nvPr/>
        </p:nvSpPr>
        <p:spPr>
          <a:xfrm>
            <a:off x="242858" y="3308800"/>
            <a:ext cx="711223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Josefin Sans"/>
              </a:rPr>
              <a:t>Cities with large populations help create large fan bases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>
                <a:latin typeface="Josefin Sans"/>
              </a:rPr>
              <a:t>Use the least populated city as our cut off to narrow down the search</a:t>
            </a:r>
          </a:p>
          <a:p>
            <a:endParaRPr lang="en-US">
              <a:latin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99789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BC61-8F01-5C1F-51BC-442BD1FA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6829" y="119259"/>
            <a:ext cx="8299690" cy="572700"/>
          </a:xfrm>
        </p:spPr>
        <p:txBody>
          <a:bodyPr/>
          <a:lstStyle/>
          <a:p>
            <a:r>
              <a:rPr lang="en-GB"/>
              <a:t>References for considering 6 criteria for shortlisting cities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6DA4E-F8DA-A3FA-8C51-4B7696C3E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56CA3-057C-3A5E-DEB8-4429D86B9119}"/>
              </a:ext>
            </a:extLst>
          </p:cNvPr>
          <p:cNvSpPr txBox="1"/>
          <p:nvPr/>
        </p:nvSpPr>
        <p:spPr>
          <a:xfrm>
            <a:off x="914400" y="909008"/>
            <a:ext cx="7573992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Calibri"/>
                <a:ea typeface="Calibri"/>
                <a:cs typeface="Calibri"/>
              </a:rPr>
              <a:t>A</a:t>
            </a:r>
            <a:r>
              <a:rPr lang="en-US" sz="1000" b="1">
                <a:latin typeface="Josefin Sans "/>
                <a:ea typeface="Calibri"/>
                <a:cs typeface="Calibri"/>
              </a:rPr>
              <a:t>nalysis </a:t>
            </a:r>
          </a:p>
          <a:p>
            <a:r>
              <a:rPr lang="en-US" sz="1000" b="1">
                <a:latin typeface="Josefin Sans "/>
                <a:ea typeface="Calibri"/>
                <a:cs typeface="Calibri"/>
              </a:rPr>
              <a:t> </a:t>
            </a:r>
            <a:r>
              <a:rPr lang="en-US" sz="1000" b="1">
                <a:latin typeface="Josefin Sans "/>
                <a:ea typeface="Calibri"/>
                <a:cs typeface="Calibri"/>
                <a:hlinkClick r:id="rId2"/>
              </a:rPr>
              <a:t>NBA Shortlisting Analysis – Code Crushers</a:t>
            </a:r>
            <a:endParaRPr lang="en-US" sz="1000" b="1">
              <a:latin typeface="Josefin Sans "/>
              <a:ea typeface="Calibri"/>
              <a:cs typeface="Calibri"/>
            </a:endParaRPr>
          </a:p>
          <a:p>
            <a:endParaRPr lang="en-US" sz="1000" b="1">
              <a:latin typeface="Josefin Sans "/>
              <a:ea typeface="Calibri"/>
              <a:cs typeface="Calibri"/>
            </a:endParaRPr>
          </a:p>
          <a:p>
            <a:r>
              <a:rPr lang="en-US" sz="1000" b="1">
                <a:latin typeface="Josefin Sans "/>
                <a:ea typeface="Calibri"/>
                <a:cs typeface="Calibri"/>
              </a:rPr>
              <a:t>Population, Income:</a:t>
            </a:r>
          </a:p>
          <a:p>
            <a:r>
              <a:rPr lang="en-US" sz="1000" b="1">
                <a:latin typeface="Josefin Sans "/>
                <a:ea typeface="Calibri"/>
                <a:cs typeface="Calibri"/>
                <a:hlinkClick r:id="rId3"/>
              </a:rPr>
              <a:t>NBA Expansion and Relocation: The University of San Francisco</a:t>
            </a:r>
            <a:endParaRPr lang="en-US" sz="1000" b="1">
              <a:latin typeface="Josefin Sans "/>
              <a:ea typeface="Calibri"/>
              <a:cs typeface="Calibri"/>
            </a:endParaRPr>
          </a:p>
          <a:p>
            <a:r>
              <a:rPr lang="en-US" sz="1000" b="1">
                <a:latin typeface="Josefin Sans "/>
                <a:ea typeface="Calibri"/>
                <a:cs typeface="Calibri"/>
                <a:hlinkClick r:id="rId4"/>
              </a:rPr>
              <a:t>The 6 most Talked about cities for NBA Expansion - Sportsnaut</a:t>
            </a:r>
            <a:endParaRPr lang="en-US" sz="1000" b="1">
              <a:latin typeface="Josefin Sans "/>
              <a:ea typeface="Calibri"/>
              <a:cs typeface="Calibri"/>
            </a:endParaRPr>
          </a:p>
          <a:p>
            <a:endParaRPr lang="en-US" sz="1000" b="1">
              <a:latin typeface="Josefin Sans "/>
              <a:ea typeface="Calibri"/>
              <a:cs typeface="Calibri"/>
            </a:endParaRPr>
          </a:p>
          <a:p>
            <a:r>
              <a:rPr lang="en-US" sz="1000" b="1">
                <a:latin typeface="Josefin Sans "/>
                <a:ea typeface="Calibri"/>
                <a:cs typeface="Calibri"/>
              </a:rPr>
              <a:t>Age</a:t>
            </a:r>
            <a:endParaRPr lang="en-US" sz="1000" b="1">
              <a:latin typeface="Josefin Sans "/>
              <a:ea typeface="Calibri"/>
            </a:endParaRPr>
          </a:p>
          <a:p>
            <a:r>
              <a:rPr lang="en-US" sz="1000" b="1">
                <a:latin typeface="Josefin Sans "/>
                <a:ea typeface="Calibri"/>
                <a:cs typeface="Calibri"/>
                <a:hlinkClick r:id="rId5"/>
              </a:rPr>
              <a:t>Where could Pro Sports Expand? - OLBG</a:t>
            </a:r>
            <a:endParaRPr lang="en-US" sz="1000" b="1">
              <a:latin typeface="Josefin Sans "/>
              <a:ea typeface="Calibri"/>
              <a:cs typeface="Calibri"/>
            </a:endParaRPr>
          </a:p>
          <a:p>
            <a:endParaRPr lang="en-US" sz="1000" b="1">
              <a:latin typeface="Josefin Sans "/>
              <a:ea typeface="Calibri"/>
              <a:cs typeface="Calibri"/>
            </a:endParaRPr>
          </a:p>
          <a:p>
            <a:r>
              <a:rPr lang="en-US" sz="1000" b="1">
                <a:latin typeface="Josefin Sans "/>
                <a:ea typeface="Calibri"/>
                <a:cs typeface="Calibri"/>
              </a:rPr>
              <a:t>Affordability</a:t>
            </a:r>
            <a:endParaRPr lang="en-US" sz="1000" b="1">
              <a:latin typeface="Josefin Sans "/>
              <a:ea typeface="Calibri"/>
            </a:endParaRPr>
          </a:p>
          <a:p>
            <a:r>
              <a:rPr lang="en-US" sz="1000" b="1" u="sng">
                <a:solidFill>
                  <a:srgbClr val="1155CC"/>
                </a:solidFill>
                <a:latin typeface="Josefin Sans "/>
                <a:ea typeface="Calibri"/>
                <a:cs typeface="Calibri"/>
                <a:hlinkClick r:id="rId6"/>
              </a:rPr>
              <a:t>https</a:t>
            </a:r>
            <a:r>
              <a:rPr lang="en-US" sz="1000" b="1" u="sng">
                <a:solidFill>
                  <a:srgbClr val="1155CC"/>
                </a:solidFill>
                <a:latin typeface="Josefin Sans 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://www.valuepenguin.com/2017/02/affordability-every-nba-team-tickets</a:t>
            </a:r>
            <a:r>
              <a:rPr lang="en-US" sz="1000" b="1">
                <a:latin typeface="Josefin Sans "/>
                <a:ea typeface="Calibri"/>
                <a:cs typeface="Calibri"/>
              </a:rPr>
              <a:t> *</a:t>
            </a:r>
            <a:endParaRPr lang="en-US" sz="1000" b="1">
              <a:latin typeface="Josefin Sans "/>
              <a:ea typeface="Calibri"/>
            </a:endParaRPr>
          </a:p>
          <a:p>
            <a:endParaRPr lang="en-US" sz="1000" b="1">
              <a:latin typeface="Josefin Sans "/>
              <a:ea typeface="Calibri"/>
              <a:cs typeface="Calibri"/>
            </a:endParaRPr>
          </a:p>
          <a:p>
            <a:r>
              <a:rPr lang="en-US" sz="1000" b="1">
                <a:latin typeface="Josefin Sans "/>
                <a:ea typeface="Calibri"/>
                <a:cs typeface="Calibri"/>
              </a:rPr>
              <a:t>Diversity:</a:t>
            </a:r>
            <a:endParaRPr lang="en-US" sz="1000" b="1">
              <a:latin typeface="Josefin Sans "/>
              <a:ea typeface="Calibri"/>
            </a:endParaRPr>
          </a:p>
          <a:p>
            <a:r>
              <a:rPr lang="en-US" sz="1000" b="1">
                <a:latin typeface="Josefin Sans "/>
                <a:ea typeface="Calibri"/>
                <a:hlinkClick r:id="rId7"/>
              </a:rPr>
              <a:t>NBA lauded for diversity practices, initiatives in report card by university - APNews</a:t>
            </a:r>
            <a:endParaRPr lang="en-US" sz="1000" b="1">
              <a:latin typeface="Josefin Sans "/>
            </a:endParaRPr>
          </a:p>
          <a:p>
            <a:endParaRPr lang="en-US" sz="1000" b="1">
              <a:latin typeface="Josefin Sans "/>
              <a:ea typeface="Calibri"/>
              <a:cs typeface="Calibri"/>
            </a:endParaRPr>
          </a:p>
          <a:p>
            <a:r>
              <a:rPr lang="en-US" sz="1000" b="1">
                <a:latin typeface="Josefin Sans "/>
                <a:ea typeface="Calibri"/>
                <a:cs typeface="Calibri"/>
              </a:rPr>
              <a:t>Culture and infrastructure</a:t>
            </a:r>
            <a:endParaRPr lang="en-US" sz="1000" b="1">
              <a:latin typeface="Josefin Sans "/>
              <a:ea typeface="Calibri"/>
            </a:endParaRPr>
          </a:p>
          <a:p>
            <a:r>
              <a:rPr lang="en-US" sz="1000" b="1">
                <a:solidFill>
                  <a:srgbClr val="202121"/>
                </a:solidFill>
                <a:latin typeface="Josefin Sans "/>
                <a:hlinkClick r:id="rId8"/>
              </a:rPr>
              <a:t>NBA Expansion 101– CBS News</a:t>
            </a:r>
            <a:endParaRPr lang="en-US" sz="1000" b="1">
              <a:latin typeface="Josefin Sans "/>
            </a:endParaRPr>
          </a:p>
          <a:p>
            <a:r>
              <a:rPr lang="en-US" sz="1000" b="1">
                <a:latin typeface="Josefin Sans "/>
                <a:hlinkClick r:id="rId9"/>
              </a:rPr>
              <a:t>Finding a City for the Next NBA Expansion Team – Bruin Sports Analytics</a:t>
            </a:r>
            <a:endParaRPr lang="en-US" sz="1000" b="1">
              <a:latin typeface="Josefin Sans "/>
            </a:endParaRPr>
          </a:p>
          <a:p>
            <a:endParaRPr lang="en-US" sz="1100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13D0139A-1C7E-7657-F13A-4FFEDE9181C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D48E73-D30A-3252-14DF-A40154456B91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9ED54-596F-3A96-5FDC-CF2E78442624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60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D11B-744F-414B-1B64-D00C0DB6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7611" y="110509"/>
            <a:ext cx="3389969" cy="610440"/>
          </a:xfrm>
        </p:spPr>
        <p:txBody>
          <a:bodyPr/>
          <a:lstStyle/>
          <a:p>
            <a:r>
              <a:rPr lang="en-GB"/>
              <a:t>Regression model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6D27D-3B02-124A-F685-B64A3A52FC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F6B89-2526-EAD5-8814-43F69AE068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949" y="866619"/>
            <a:ext cx="5275695" cy="3794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27A4D-E160-0889-99D0-4A77FB8DAAD6}"/>
              </a:ext>
            </a:extLst>
          </p:cNvPr>
          <p:cNvSpPr txBox="1"/>
          <p:nvPr/>
        </p:nvSpPr>
        <p:spPr>
          <a:xfrm>
            <a:off x="273369" y="2071537"/>
            <a:ext cx="261408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Josefin Sans "/>
              </a:rPr>
              <a:t>Regression model for predicting the revenue of NBA cities by considering the variables in demographic data as well as 2019 ticket revenue sales</a:t>
            </a:r>
            <a:endParaRPr lang="en-US">
              <a:latin typeface="Josefin Sans "/>
            </a:endParaRPr>
          </a:p>
        </p:txBody>
      </p:sp>
      <p:pic>
        <p:nvPicPr>
          <p:cNvPr id="7" name="Picture 6" descr="A logo of a basketball player&#10;&#10;Description automatically generated">
            <a:extLst>
              <a:ext uri="{FF2B5EF4-FFF2-40B4-BE49-F238E27FC236}">
                <a16:creationId xmlns:a16="http://schemas.microsoft.com/office/drawing/2014/main" id="{AB52A61B-4965-9092-62CB-CC68529DC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0BF3EC-40F7-2632-1B97-60E00C6F45A7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77931-3A12-51A8-632C-F0DABE5819EC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97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28CE-7F1B-E82A-8C2B-F0C00A2D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" y="112807"/>
            <a:ext cx="9355984" cy="572700"/>
          </a:xfrm>
        </p:spPr>
        <p:txBody>
          <a:bodyPr/>
          <a:lstStyle/>
          <a:p>
            <a:pPr algn="l"/>
            <a:r>
              <a:rPr lang="en-GB"/>
              <a:t>Las Vegas Revenue is similar to Phoenix Suns' revenue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EC8CF-E4E3-B013-F0F9-00CCE0D82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920812-DFD6-EB0A-F0FC-66DC13E8E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369519"/>
              </p:ext>
            </p:extLst>
          </p:nvPr>
        </p:nvGraphicFramePr>
        <p:xfrm>
          <a:off x="1768415" y="846466"/>
          <a:ext cx="5120640" cy="4003036"/>
        </p:xfrm>
        <a:graphic>
          <a:graphicData uri="http://schemas.openxmlformats.org/drawingml/2006/table">
            <a:tbl>
              <a:tblPr firstRow="1" bandRow="1">
                <a:tableStyleId>{6149ABCF-6C63-4D1F-AEE5-BD9543405A8C}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1348117790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777298420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759095757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b="1">
                          <a:latin typeface="Josefin Sans "/>
                        </a:rPr>
                        <a:t>Variables</a:t>
                      </a:r>
                      <a:endParaRPr lang="en-US" b="1">
                        <a:latin typeface="Josefin Sans 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latin typeface="Josefin Sans "/>
                        </a:rPr>
                        <a:t>Phoenix ($M)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latin typeface="Josefin Sans "/>
                        </a:rPr>
                        <a:t>Las Vegas ($M)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859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latin typeface="Josefin Sans "/>
                        </a:rPr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9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latin typeface="Josefin Sans "/>
                        </a:rP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1198.9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1755.1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08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latin typeface="Josefin Sans "/>
                        </a:rPr>
                        <a:t>Age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38.1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60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latin typeface="Josefin Sans "/>
                        </a:rPr>
                        <a:t>Income household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72092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66356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23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latin typeface="Josefin Sans "/>
                        </a:rPr>
                        <a:t>Income household 100k to 150k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8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latin typeface="Josefin Sans "/>
                        </a:rPr>
                        <a:t>Home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338432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363740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07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latin typeface="Josefin Sans "/>
                        </a:rPr>
                        <a:t>Rent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1322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Josefin Sans "/>
                        </a:rPr>
                        <a:t>1356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99719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>
                          <a:latin typeface="Josefin Sans "/>
                        </a:rPr>
                        <a:t>Poverty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latin typeface="Josefin Sans "/>
                        </a:rPr>
                        <a:t>14.6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latin typeface="Josefin Sans "/>
                        </a:rPr>
                        <a:t>14.7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20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>
                          <a:latin typeface="Josefin Sans "/>
                        </a:rPr>
                        <a:t>Commute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latin typeface="Josefin Sans "/>
                        </a:rPr>
                        <a:t>25.7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>
                          <a:latin typeface="Josefin Sans "/>
                        </a:rPr>
                        <a:t>25.9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62854"/>
                  </a:ext>
                </a:extLst>
              </a:tr>
            </a:tbl>
          </a:graphicData>
        </a:graphic>
      </p:graphicFrame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2777EFD6-229C-CE77-A53B-73700C4A5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CA0C74-24EF-E9EB-3309-C36F61D051EE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020AF-AFBA-3489-8FBA-F6ED51BE8B0B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68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28CE-7F1B-E82A-8C2B-F0C00A2D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" y="112807"/>
            <a:ext cx="9355984" cy="572700"/>
          </a:xfrm>
        </p:spPr>
        <p:txBody>
          <a:bodyPr/>
          <a:lstStyle/>
          <a:p>
            <a:pPr algn="l"/>
            <a:r>
              <a:rPr lang="en-GB"/>
              <a:t>Charlotte Hornets and Lakers Annual Revenue Growth</a:t>
            </a:r>
            <a:br>
              <a:rPr lang="en-GB"/>
            </a:b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EC8CF-E4E3-B013-F0F9-00CCE0D82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2777EFD6-229C-CE77-A53B-73700C4A5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CA0C74-24EF-E9EB-3309-C36F61D051EE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020AF-AFBA-3489-8FBA-F6ED51BE8B0B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number of blue and white bars&#10;&#10;Description automatically generated">
            <a:extLst>
              <a:ext uri="{FF2B5EF4-FFF2-40B4-BE49-F238E27FC236}">
                <a16:creationId xmlns:a16="http://schemas.microsoft.com/office/drawing/2014/main" id="{A180C82D-EC65-F243-DEBC-4F35C7B43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9" y="790956"/>
            <a:ext cx="4483262" cy="3086100"/>
          </a:xfrm>
          <a:prstGeom prst="rect">
            <a:avLst/>
          </a:prstGeom>
        </p:spPr>
      </p:pic>
      <p:pic>
        <p:nvPicPr>
          <p:cNvPr id="9" name="Picture 8" descr="A graph of the number of the los angeles lakers from 2001 / 02 to the year&#10;&#10;Description automatically generated">
            <a:extLst>
              <a:ext uri="{FF2B5EF4-FFF2-40B4-BE49-F238E27FC236}">
                <a16:creationId xmlns:a16="http://schemas.microsoft.com/office/drawing/2014/main" id="{8E8968FC-E837-50D1-A1D1-B69745FA2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77" y="790956"/>
            <a:ext cx="4483262" cy="3086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E005FE-B623-056E-5E5F-2F001D92DEAC}"/>
              </a:ext>
            </a:extLst>
          </p:cNvPr>
          <p:cNvSpPr txBox="1"/>
          <p:nvPr/>
        </p:nvSpPr>
        <p:spPr>
          <a:xfrm>
            <a:off x="1316736" y="38747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latin typeface="Josefin Sans"/>
              </a:rPr>
              <a:t>Annual Growth: 14.21%</a:t>
            </a:r>
            <a:endParaRPr lang="en-US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1EE77-6785-A143-9FAA-F55ACDA6B159}"/>
              </a:ext>
            </a:extLst>
          </p:cNvPr>
          <p:cNvSpPr txBox="1"/>
          <p:nvPr/>
        </p:nvSpPr>
        <p:spPr>
          <a:xfrm>
            <a:off x="6003036" y="38747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latin typeface="Josefin Sans"/>
              </a:rPr>
              <a:t>Annual Growth: 5.31%</a:t>
            </a:r>
            <a:r>
              <a:rPr lang="en-US" sz="1000">
                <a:latin typeface="Josefin Sans"/>
              </a:rPr>
              <a:t>​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F9116-B822-67D9-BEB7-9D622D88CBDC}"/>
              </a:ext>
            </a:extLst>
          </p:cNvPr>
          <p:cNvSpPr txBox="1"/>
          <p:nvPr/>
        </p:nvSpPr>
        <p:spPr>
          <a:xfrm>
            <a:off x="2962656" y="4610862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latin typeface="Josefin Sans"/>
              </a:rPr>
              <a:t>New Orlean Pelican's Annual Growth: 12.48%</a:t>
            </a:r>
            <a:r>
              <a:rPr lang="en-US" sz="1000">
                <a:latin typeface="Josefin Sans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83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28CE-7F1B-E82A-8C2B-F0C00A2D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" y="112807"/>
            <a:ext cx="9355984" cy="572700"/>
          </a:xfrm>
        </p:spPr>
        <p:txBody>
          <a:bodyPr/>
          <a:lstStyle/>
          <a:p>
            <a:pPr algn="l"/>
            <a:r>
              <a:rPr lang="en-GB"/>
              <a:t>Financial Data - Sources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EC8CF-E4E3-B013-F0F9-00CCE0D82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2777EFD6-229C-CE77-A53B-73700C4A5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CA0C74-24EF-E9EB-3309-C36F61D051EE}"/>
              </a:ext>
            </a:extLst>
          </p:cNvPr>
          <p:cNvSpPr/>
          <p:nvPr/>
        </p:nvSpPr>
        <p:spPr>
          <a:xfrm>
            <a:off x="8999454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B020AF-AFBA-3489-8FBA-F6ED51BE8B0B}"/>
              </a:ext>
            </a:extLst>
          </p:cNvPr>
          <p:cNvSpPr/>
          <p:nvPr/>
        </p:nvSpPr>
        <p:spPr>
          <a:xfrm>
            <a:off x="907103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7C4C27-A119-B87C-6817-83EC38AB4B72}"/>
              </a:ext>
            </a:extLst>
          </p:cNvPr>
          <p:cNvSpPr txBox="1">
            <a:spLocks/>
          </p:cNvSpPr>
          <p:nvPr/>
        </p:nvSpPr>
        <p:spPr>
          <a:xfrm>
            <a:off x="1596" y="1149414"/>
            <a:ext cx="9350593" cy="2696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1200" b="0">
                <a:latin typeface="Josefin Sans "/>
                <a:hlinkClick r:id="rId3"/>
              </a:rPr>
              <a:t>https://www.nbcsports.com/nba/news/adam-silvers-latest-comments-make-nba-expansion-seem-even-more-likely</a:t>
            </a:r>
          </a:p>
          <a:p>
            <a:pPr algn="l"/>
            <a:r>
              <a:rPr lang="en-GB" sz="1200" b="0">
                <a:latin typeface="Josefin Sans "/>
                <a:hlinkClick r:id="rId4"/>
              </a:rPr>
              <a:t>https://www.si.com/nba/2018/09/21/nba-teams-revenue-spending-breakdown-small-large-market</a:t>
            </a:r>
          </a:p>
          <a:p>
            <a:pPr algn="l"/>
            <a:r>
              <a:rPr lang="en-GB" sz="1200" b="0">
                <a:latin typeface="Josefin Sans "/>
                <a:hlinkClick r:id="rId5"/>
              </a:rPr>
              <a:t>https://law.marquette.edu/assets/sports-law/pdf/lease-summary-oklahoma-city-thunder.pdf</a:t>
            </a:r>
          </a:p>
          <a:p>
            <a:pPr algn="l"/>
            <a:r>
              <a:rPr lang="en-GB" sz="1200" b="0">
                <a:latin typeface="Josefin Sans "/>
                <a:hlinkClick r:id="rId6"/>
              </a:rPr>
              <a:t>https://law.marquette.edu/assets/sports-law/pdf/lease-summary-indiana-pacers.pdf</a:t>
            </a:r>
          </a:p>
          <a:p>
            <a:pPr algn="l"/>
            <a:r>
              <a:rPr lang="en-GB" sz="1200" b="0">
                <a:latin typeface="Josefin Sans "/>
                <a:hlinkClick r:id="rId7"/>
              </a:rPr>
              <a:t>https://www.techopedia.com/gambling/blog/top-5-highest-paid-coaches-in-the-nba-where-does-erik-spoelstras-120-million-extension-ranks</a:t>
            </a:r>
          </a:p>
          <a:p>
            <a:pPr algn="l"/>
            <a:r>
              <a:rPr lang="en-GB" sz="1200" b="0">
                <a:latin typeface="Josefin Sans "/>
                <a:hlinkClick r:id="rId8"/>
              </a:rPr>
              <a:t>https://www.propublica.org/article/the-billionaire-playbook-how-sports-owners-use-their-teams-to-avoid-millions-in-taxes</a:t>
            </a:r>
          </a:p>
          <a:p>
            <a:pPr algn="l"/>
            <a:r>
              <a:rPr lang="en-GB" sz="1200" b="0">
                <a:latin typeface="Josefin Sans "/>
                <a:hlinkClick r:id="rId9"/>
              </a:rPr>
              <a:t>https://theconstructionbroadsheet.com/charlotte-approves-m-for-nba-arena-upgrades-and-new-training-center-p925-174.htm</a:t>
            </a:r>
            <a:endParaRPr lang="en-GB">
              <a:latin typeface="Josefin Sans "/>
            </a:endParaRPr>
          </a:p>
        </p:txBody>
      </p:sp>
    </p:spTree>
    <p:extLst>
      <p:ext uri="{BB962C8B-B14F-4D97-AF65-F5344CB8AC3E}">
        <p14:creationId xmlns:p14="http://schemas.microsoft.com/office/powerpoint/2010/main" val="61269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1B63A-C6A4-168C-FBD3-915B13D3E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085"/>
            <a:ext cx="9005131" cy="1496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58" y="215551"/>
            <a:ext cx="8229600" cy="572700"/>
          </a:xfrm>
        </p:spPr>
        <p:txBody>
          <a:bodyPr/>
          <a:lstStyle/>
          <a:p>
            <a:pPr algn="l"/>
            <a:r>
              <a:rPr lang="en-US" sz="2200" i="0" u="none" strike="noStrike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Selecting Cities with a Younger Demographic</a:t>
            </a:r>
            <a:endParaRPr lang="en-US" sz="2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878486" y="75021"/>
            <a:ext cx="1736644" cy="8769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FC3461-7CE6-09BD-41A7-590C67FAA191}"/>
              </a:ext>
            </a:extLst>
          </p:cNvPr>
          <p:cNvSpPr/>
          <p:nvPr/>
        </p:nvSpPr>
        <p:spPr>
          <a:xfrm>
            <a:off x="8153772" y="1823547"/>
            <a:ext cx="857595" cy="1422919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oogle Shape;2479;p42">
            <a:extLst>
              <a:ext uri="{FF2B5EF4-FFF2-40B4-BE49-F238E27FC236}">
                <a16:creationId xmlns:a16="http://schemas.microsoft.com/office/drawing/2014/main" id="{20DE11A1-7295-C09C-760D-51486A87441B}"/>
              </a:ext>
            </a:extLst>
          </p:cNvPr>
          <p:cNvGrpSpPr/>
          <p:nvPr/>
        </p:nvGrpSpPr>
        <p:grpSpPr>
          <a:xfrm>
            <a:off x="5460015" y="794813"/>
            <a:ext cx="3008675" cy="980517"/>
            <a:chOff x="6906173" y="3180044"/>
            <a:chExt cx="3767098" cy="1120892"/>
          </a:xfrm>
        </p:grpSpPr>
        <p:sp>
          <p:nvSpPr>
            <p:cNvPr id="26" name="Google Shape;2480;p42">
              <a:extLst>
                <a:ext uri="{FF2B5EF4-FFF2-40B4-BE49-F238E27FC236}">
                  <a16:creationId xmlns:a16="http://schemas.microsoft.com/office/drawing/2014/main" id="{488F637C-79DE-D245-9560-B54F2CFC08AB}"/>
                </a:ext>
              </a:extLst>
            </p:cNvPr>
            <p:cNvSpPr txBox="1"/>
            <p:nvPr/>
          </p:nvSpPr>
          <p:spPr>
            <a:xfrm>
              <a:off x="6906173" y="3666881"/>
              <a:ext cx="3767098" cy="634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Josefin Sans "/>
                </a:rPr>
                <a:t>Is the Age Median for NBA Cities</a:t>
              </a:r>
            </a:p>
            <a:p>
              <a:pPr algn="ctr"/>
              <a:endParaRPr lang="en" sz="1600">
                <a:solidFill>
                  <a:schemeClr val="dk1"/>
                </a:solidFill>
                <a:latin typeface="Josefin Sans "/>
              </a:endParaRPr>
            </a:p>
          </p:txBody>
        </p:sp>
        <p:sp>
          <p:nvSpPr>
            <p:cNvPr id="28" name="Google Shape;2482;p42">
              <a:extLst>
                <a:ext uri="{FF2B5EF4-FFF2-40B4-BE49-F238E27FC236}">
                  <a16:creationId xmlns:a16="http://schemas.microsoft.com/office/drawing/2014/main" id="{29F31517-B126-959A-5CF5-0DB9C7AD2A3B}"/>
                </a:ext>
              </a:extLst>
            </p:cNvPr>
            <p:cNvSpPr txBox="1"/>
            <p:nvPr/>
          </p:nvSpPr>
          <p:spPr>
            <a:xfrm>
              <a:off x="8153513" y="3180044"/>
              <a:ext cx="1022896" cy="359282"/>
            </a:xfrm>
            <a:prstGeom prst="rect">
              <a:avLst/>
            </a:prstGeom>
            <a:solidFill>
              <a:srgbClr val="1D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</a:rPr>
                <a:t>30 - 40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1FD1FF1-93EA-0B28-720E-8C219343A620}"/>
              </a:ext>
            </a:extLst>
          </p:cNvPr>
          <p:cNvSpPr txBox="1"/>
          <p:nvPr/>
        </p:nvSpPr>
        <p:spPr>
          <a:xfrm>
            <a:off x="368203" y="3870795"/>
            <a:ext cx="82143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Josefin Sans" pitchFamily="2" charset="77"/>
              </a:rPr>
              <a:t>Target cities with a median age below 40 to ensure fans can afford and energetically engage with ticket purchases</a:t>
            </a:r>
          </a:p>
        </p:txBody>
      </p:sp>
    </p:spTree>
    <p:extLst>
      <p:ext uri="{BB962C8B-B14F-4D97-AF65-F5344CB8AC3E}">
        <p14:creationId xmlns:p14="http://schemas.microsoft.com/office/powerpoint/2010/main" val="113719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B43C12-6B4D-7ADD-B510-DF32B345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97" y="986813"/>
            <a:ext cx="5039641" cy="4154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250" y="87941"/>
            <a:ext cx="8801100" cy="594064"/>
          </a:xfrm>
        </p:spPr>
        <p:txBody>
          <a:bodyPr/>
          <a:lstStyle/>
          <a:p>
            <a:pPr algn="l"/>
            <a:r>
              <a:rPr lang="en-US" sz="2200">
                <a:solidFill>
                  <a:srgbClr val="0D0D0D"/>
                </a:solidFill>
              </a:rPr>
              <a:t>Unveiling Economic Prosperity Through 10th Percentile Household Income</a:t>
            </a:r>
            <a:endParaRPr lang="en-US" sz="2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7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878660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6796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03460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oogle Shape;2483;p42">
            <a:extLst>
              <a:ext uri="{FF2B5EF4-FFF2-40B4-BE49-F238E27FC236}">
                <a16:creationId xmlns:a16="http://schemas.microsoft.com/office/drawing/2014/main" id="{7EAE6647-5707-CE96-78CE-D75F9D193BD6}"/>
              </a:ext>
            </a:extLst>
          </p:cNvPr>
          <p:cNvGrpSpPr/>
          <p:nvPr/>
        </p:nvGrpSpPr>
        <p:grpSpPr>
          <a:xfrm>
            <a:off x="6185001" y="1591064"/>
            <a:ext cx="1961434" cy="1141395"/>
            <a:chOff x="5289393" y="1348275"/>
            <a:chExt cx="1530300" cy="1141395"/>
          </a:xfrm>
        </p:grpSpPr>
        <p:sp>
          <p:nvSpPr>
            <p:cNvPr id="11" name="Google Shape;2484;p42">
              <a:extLst>
                <a:ext uri="{FF2B5EF4-FFF2-40B4-BE49-F238E27FC236}">
                  <a16:creationId xmlns:a16="http://schemas.microsoft.com/office/drawing/2014/main" id="{8B9056C2-123D-6956-0750-7635A9A45F11}"/>
                </a:ext>
              </a:extLst>
            </p:cNvPr>
            <p:cNvSpPr txBox="1"/>
            <p:nvPr/>
          </p:nvSpPr>
          <p:spPr>
            <a:xfrm>
              <a:off x="5289393" y="2170887"/>
              <a:ext cx="1530300" cy="318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chemeClr val="dk1"/>
                  </a:solidFill>
                  <a:latin typeface="Josefin Sans "/>
                  <a:ea typeface="Fira Sans Extra Condensed"/>
                  <a:cs typeface="Fira Sans Extra Condensed"/>
                  <a:sym typeface="Fira Sans Extra Condensed"/>
                </a:rPr>
                <a:t>of the NBA Cities have an </a:t>
              </a:r>
              <a:r>
                <a:rPr lang="en" sz="1600">
                  <a:solidFill>
                    <a:srgbClr val="C8102E"/>
                  </a:solidFill>
                  <a:latin typeface="Josefin Sans "/>
                  <a:ea typeface="Fira Sans Extra Condensed"/>
                  <a:cs typeface="Fira Sans Extra Condensed"/>
                  <a:sym typeface="Fira Sans Extra Condensed"/>
                </a:rPr>
                <a:t>Household income </a:t>
              </a:r>
              <a:r>
                <a:rPr lang="en" sz="1600">
                  <a:solidFill>
                    <a:schemeClr val="dk1"/>
                  </a:solidFill>
                  <a:latin typeface="Josefin Sans "/>
                  <a:ea typeface="Fira Sans Extra Condensed"/>
                  <a:cs typeface="Fira Sans Extra Condensed"/>
                  <a:sym typeface="Fira Sans Extra Condensed"/>
                </a:rPr>
                <a:t>median above $48,000</a:t>
              </a:r>
              <a:endParaRPr lang="en" sz="1600">
                <a:solidFill>
                  <a:schemeClr val="dk1"/>
                </a:solidFill>
                <a:latin typeface="Josefin Sans "/>
                <a:ea typeface="Fira Sans Extra Condensed"/>
                <a:cs typeface="Fira Sans Extra Condensed"/>
              </a:endParaRPr>
            </a:p>
          </p:txBody>
        </p:sp>
        <p:sp>
          <p:nvSpPr>
            <p:cNvPr id="13" name="Google Shape;2486;p42">
              <a:extLst>
                <a:ext uri="{FF2B5EF4-FFF2-40B4-BE49-F238E27FC236}">
                  <a16:creationId xmlns:a16="http://schemas.microsoft.com/office/drawing/2014/main" id="{AC80850E-A1FD-094A-0F1B-96839CB9889E}"/>
                </a:ext>
              </a:extLst>
            </p:cNvPr>
            <p:cNvSpPr txBox="1"/>
            <p:nvPr/>
          </p:nvSpPr>
          <p:spPr>
            <a:xfrm>
              <a:off x="5729713" y="1348275"/>
              <a:ext cx="659700" cy="348600"/>
            </a:xfrm>
            <a:prstGeom prst="rect">
              <a:avLst/>
            </a:prstGeom>
            <a:solidFill>
              <a:srgbClr val="1D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</a:rPr>
                <a:t>90%</a:t>
              </a:r>
            </a:p>
          </p:txBody>
        </p:sp>
      </p:grp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9F35AA3D-51DB-64C4-BB63-3B3C6CF71B61}"/>
              </a:ext>
            </a:extLst>
          </p:cNvPr>
          <p:cNvSpPr/>
          <p:nvPr/>
        </p:nvSpPr>
        <p:spPr>
          <a:xfrm>
            <a:off x="1600215" y="4264438"/>
            <a:ext cx="601222" cy="798008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4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9ED1A-35BC-35EA-9C42-49D51857B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89" y="653382"/>
            <a:ext cx="5248501" cy="4334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26" y="2139"/>
            <a:ext cx="8918604" cy="540654"/>
          </a:xfrm>
        </p:spPr>
        <p:txBody>
          <a:bodyPr/>
          <a:lstStyle/>
          <a:p>
            <a:pPr algn="l"/>
            <a:r>
              <a:rPr lang="en-US" sz="2200"/>
              <a:t>Affordability: Evaluating purchasing power with rent as the parameter</a:t>
            </a:r>
            <a:br>
              <a:rPr lang="en-US" sz="2200"/>
            </a:br>
            <a:br>
              <a:rPr lang="en-US" sz="2200"/>
            </a:br>
            <a:endParaRPr lang="en-US" sz="2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6796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03460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oogle Shape;2483;p42">
            <a:extLst>
              <a:ext uri="{FF2B5EF4-FFF2-40B4-BE49-F238E27FC236}">
                <a16:creationId xmlns:a16="http://schemas.microsoft.com/office/drawing/2014/main" id="{7EAE6647-5707-CE96-78CE-D75F9D193BD6}"/>
              </a:ext>
            </a:extLst>
          </p:cNvPr>
          <p:cNvGrpSpPr/>
          <p:nvPr/>
        </p:nvGrpSpPr>
        <p:grpSpPr>
          <a:xfrm>
            <a:off x="6402179" y="1789962"/>
            <a:ext cx="2167628" cy="1263596"/>
            <a:chOff x="5145352" y="1348275"/>
            <a:chExt cx="1910074" cy="1263596"/>
          </a:xfrm>
        </p:grpSpPr>
        <p:sp>
          <p:nvSpPr>
            <p:cNvPr id="11" name="Google Shape;2484;p42">
              <a:extLst>
                <a:ext uri="{FF2B5EF4-FFF2-40B4-BE49-F238E27FC236}">
                  <a16:creationId xmlns:a16="http://schemas.microsoft.com/office/drawing/2014/main" id="{8B9056C2-123D-6956-0750-7635A9A45F11}"/>
                </a:ext>
              </a:extLst>
            </p:cNvPr>
            <p:cNvSpPr txBox="1"/>
            <p:nvPr/>
          </p:nvSpPr>
          <p:spPr>
            <a:xfrm>
              <a:off x="5145352" y="2293088"/>
              <a:ext cx="1910074" cy="318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1600">
                  <a:solidFill>
                    <a:schemeClr val="dk1"/>
                  </a:solidFill>
                  <a:latin typeface="Josefin Sans"/>
                  <a:ea typeface="Fira Sans Extra Condensed"/>
                  <a:cs typeface="Fira Sans Extra Condensed"/>
                  <a:sym typeface="Fira Sans Extra Condensed"/>
                </a:rPr>
                <a:t>of the NBA Cities were able to at least have a </a:t>
              </a:r>
              <a:r>
                <a:rPr lang="en" sz="1600">
                  <a:solidFill>
                    <a:srgbClr val="C8102E"/>
                  </a:solidFill>
                  <a:latin typeface="Josefin Sans"/>
                  <a:ea typeface="Fira Sans Extra Condensed"/>
                  <a:cs typeface="Fira Sans Extra Condensed"/>
                  <a:sym typeface="Fira Sans Extra Condensed"/>
                </a:rPr>
                <a:t>Rent median </a:t>
              </a:r>
              <a:r>
                <a:rPr lang="en" sz="1600">
                  <a:solidFill>
                    <a:schemeClr val="dk1"/>
                  </a:solidFill>
                  <a:latin typeface="Josefin Sans"/>
                  <a:ea typeface="Fira Sans Extra Condensed"/>
                  <a:cs typeface="Fira Sans Extra Condensed"/>
                  <a:sym typeface="Fira Sans Extra Condensed"/>
                </a:rPr>
                <a:t>of $988</a:t>
              </a:r>
              <a:endParaRPr lang="en" sz="1600">
                <a:solidFill>
                  <a:schemeClr val="dk1"/>
                </a:solidFill>
                <a:latin typeface="Josefin Sans"/>
                <a:ea typeface="Fira Sans Extra Condensed"/>
                <a:cs typeface="Fira Sans Extra Condensed"/>
              </a:endParaRPr>
            </a:p>
          </p:txBody>
        </p:sp>
        <p:sp>
          <p:nvSpPr>
            <p:cNvPr id="13" name="Google Shape;2486;p42">
              <a:extLst>
                <a:ext uri="{FF2B5EF4-FFF2-40B4-BE49-F238E27FC236}">
                  <a16:creationId xmlns:a16="http://schemas.microsoft.com/office/drawing/2014/main" id="{AC80850E-A1FD-094A-0F1B-96839CB9889E}"/>
                </a:ext>
              </a:extLst>
            </p:cNvPr>
            <p:cNvSpPr txBox="1"/>
            <p:nvPr/>
          </p:nvSpPr>
          <p:spPr>
            <a:xfrm>
              <a:off x="5729713" y="1348275"/>
              <a:ext cx="659700" cy="348600"/>
            </a:xfrm>
            <a:prstGeom prst="rect">
              <a:avLst/>
            </a:prstGeom>
            <a:solidFill>
              <a:srgbClr val="1D4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</a:rPr>
                <a:t>90%</a:t>
              </a:r>
            </a:p>
          </p:txBody>
        </p:sp>
      </p:grp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0A37650E-DB86-CEF7-3F29-0F37039CDCB8}"/>
              </a:ext>
            </a:extLst>
          </p:cNvPr>
          <p:cNvSpPr/>
          <p:nvPr/>
        </p:nvSpPr>
        <p:spPr>
          <a:xfrm>
            <a:off x="1680332" y="4013406"/>
            <a:ext cx="606563" cy="846078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2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684A-8C63-2245-04C4-FF057646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2" y="215784"/>
            <a:ext cx="8229600" cy="572700"/>
          </a:xfrm>
        </p:spPr>
        <p:txBody>
          <a:bodyPr/>
          <a:lstStyle/>
          <a:p>
            <a:pPr algn="l"/>
            <a:r>
              <a:rPr lang="en-US" sz="2200"/>
              <a:t>Diversity: Percentile Analysis of White Race &amp; Multiple Ethnicities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36756-5EA0-91BB-D045-C8C29A9C6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 descr="A logo of a basketball player&#10;&#10;Description automatically generated">
            <a:extLst>
              <a:ext uri="{FF2B5EF4-FFF2-40B4-BE49-F238E27FC236}">
                <a16:creationId xmlns:a16="http://schemas.microsoft.com/office/drawing/2014/main" id="{8C13FF6E-DB1F-8E44-1A96-C1A813F5A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47"/>
          <a:stretch/>
        </p:blipFill>
        <p:spPr>
          <a:xfrm>
            <a:off x="7761155" y="86683"/>
            <a:ext cx="1736644" cy="8769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D970C-6BB1-690D-3B0E-16CF2BCB9592}"/>
              </a:ext>
            </a:extLst>
          </p:cNvPr>
          <p:cNvSpPr/>
          <p:nvPr/>
        </p:nvSpPr>
        <p:spPr>
          <a:xfrm>
            <a:off x="9067963" y="0"/>
            <a:ext cx="91440" cy="5143500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A456-E004-2B2C-027E-64182CBC552D}"/>
              </a:ext>
            </a:extLst>
          </p:cNvPr>
          <p:cNvSpPr/>
          <p:nvPr/>
        </p:nvSpPr>
        <p:spPr>
          <a:xfrm>
            <a:off x="9003460" y="0"/>
            <a:ext cx="91440" cy="5143500"/>
          </a:xfrm>
          <a:prstGeom prst="rect">
            <a:avLst/>
          </a:prstGeom>
          <a:solidFill>
            <a:srgbClr val="1D42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47CA8-04A6-50BF-76DF-9571F8A98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21" y="2573202"/>
            <a:ext cx="5262372" cy="1846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C7D35-9666-A1CD-E310-8F9F8F8B6426}"/>
              </a:ext>
            </a:extLst>
          </p:cNvPr>
          <p:cNvSpPr txBox="1"/>
          <p:nvPr/>
        </p:nvSpPr>
        <p:spPr>
          <a:xfrm>
            <a:off x="2717346" y="4417320"/>
            <a:ext cx="329013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Josefin Sans"/>
              </a:rPr>
              <a:t>Percentile Distribution of Race for NBA Cities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E652B3-934C-1607-8FC4-217DD48773A0}"/>
              </a:ext>
            </a:extLst>
          </p:cNvPr>
          <p:cNvSpPr/>
          <p:nvPr/>
        </p:nvSpPr>
        <p:spPr>
          <a:xfrm>
            <a:off x="1160623" y="963618"/>
            <a:ext cx="6262135" cy="1414656"/>
          </a:xfrm>
          <a:prstGeom prst="roundRect">
            <a:avLst/>
          </a:prstGeom>
          <a:noFill/>
          <a:ln>
            <a:solidFill>
              <a:srgbClr val="C81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135D27-8CDF-2844-BB16-253AA76BF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241" y="1076967"/>
            <a:ext cx="5282369" cy="91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8ED4DA-B4FE-4321-2714-7322B86F830C}"/>
              </a:ext>
            </a:extLst>
          </p:cNvPr>
          <p:cNvSpPr txBox="1"/>
          <p:nvPr/>
        </p:nvSpPr>
        <p:spPr>
          <a:xfrm>
            <a:off x="2271366" y="2108140"/>
            <a:ext cx="418530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Josefin Sans"/>
              </a:rPr>
              <a:t>Average Distribution of Race​ for NBA Cities &amp; Non-NBA Cities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0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 animBg="1"/>
      <p:bldP spid="11" grpId="1" animBg="1"/>
      <p:bldP spid="14" grpId="0"/>
    </p:bldLst>
  </p:timing>
</p:sld>
</file>

<file path=ppt/theme/theme1.xml><?xml version="1.0" encoding="utf-8"?>
<a:theme xmlns:a="http://schemas.openxmlformats.org/drawingml/2006/main" name="Basketball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0BF1A"/>
      </a:accent1>
      <a:accent2>
        <a:srgbClr val="F8812F"/>
      </a:accent2>
      <a:accent3>
        <a:srgbClr val="FF5714"/>
      </a:accent3>
      <a:accent4>
        <a:srgbClr val="DB271B"/>
      </a:accent4>
      <a:accent5>
        <a:srgbClr val="00B7B3"/>
      </a:accent5>
      <a:accent6>
        <a:srgbClr val="0054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54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Basketball Infographics by Slidesgo</vt:lpstr>
      <vt:lpstr>UMD 5th Annual Datathon</vt:lpstr>
      <vt:lpstr>PowerPoint Presentation</vt:lpstr>
      <vt:lpstr>PowerPoint Presentation</vt:lpstr>
      <vt:lpstr>How do we plan on shortlisting the cities?</vt:lpstr>
      <vt:lpstr>Assessing Market Size: Using New Orleans as threshold  </vt:lpstr>
      <vt:lpstr>Selecting Cities with a Younger Demographic</vt:lpstr>
      <vt:lpstr>Unveiling Economic Prosperity Through 10th Percentile Household Income</vt:lpstr>
      <vt:lpstr>Affordability: Evaluating purchasing power with rent as the parameter  </vt:lpstr>
      <vt:lpstr>Diversity: Percentile Analysis of White Race &amp; Multiple Ethnicities  </vt:lpstr>
      <vt:lpstr>Diversity: Percentile Analysis of White Race &amp; Multiple Ethnicities  </vt:lpstr>
      <vt:lpstr>Shortlisted 11 Cities</vt:lpstr>
      <vt:lpstr>Culture : Bridging the NBA With College Basketball Craze  </vt:lpstr>
      <vt:lpstr>Clustering cities through Machine Learning (Parallel Analysis)</vt:lpstr>
      <vt:lpstr>Potential cities with nearest average distance to NBA cities</vt:lpstr>
      <vt:lpstr>Shortlisting Teams</vt:lpstr>
      <vt:lpstr>Shortlisting Teams</vt:lpstr>
      <vt:lpstr>Shortlisting Teams</vt:lpstr>
      <vt:lpstr>Shortlisting Teams</vt:lpstr>
      <vt:lpstr>Shortlisting Teams</vt:lpstr>
      <vt:lpstr>Shortlisting Teams</vt:lpstr>
      <vt:lpstr>Shortlisting Teams</vt:lpstr>
      <vt:lpstr>Las Vegas Vipers</vt:lpstr>
      <vt:lpstr>PowerPoint Presentation</vt:lpstr>
      <vt:lpstr>Sponsor Analysis</vt:lpstr>
      <vt:lpstr>Personalized Marketing Strategy</vt:lpstr>
      <vt:lpstr>Virtual Reality: Dunk Into Tomorrow</vt:lpstr>
      <vt:lpstr>Cost Breakdown</vt:lpstr>
      <vt:lpstr>Revenue Based on Regression</vt:lpstr>
      <vt:lpstr>Breakeven Position</vt:lpstr>
      <vt:lpstr>Revenue for Year n = 365.5×(1.07)^(n-1)</vt:lpstr>
      <vt:lpstr>PowerPoint Presentation</vt:lpstr>
      <vt:lpstr>Why Mexico?</vt:lpstr>
      <vt:lpstr>NBA's Most International Games Have been hosted in Mexico</vt:lpstr>
      <vt:lpstr>PowerPoint Presentation</vt:lpstr>
      <vt:lpstr>Mexico City has the same crime rate as Chicago</vt:lpstr>
      <vt:lpstr>Looking ahead, a next-gen NBA experience in Las Vegas  </vt:lpstr>
      <vt:lpstr>Thank You!</vt:lpstr>
      <vt:lpstr>Appendices </vt:lpstr>
      <vt:lpstr>Vegas vs. Tampa</vt:lpstr>
      <vt:lpstr>Age Distribution</vt:lpstr>
      <vt:lpstr>Team Ticket Revenue </vt:lpstr>
      <vt:lpstr>Targeting Mexico City’s Middle Class</vt:lpstr>
      <vt:lpstr>Why Mexico?</vt:lpstr>
      <vt:lpstr>Random Forest Model Calculations</vt:lpstr>
      <vt:lpstr>All Net Resort and Arena in Las Vegas</vt:lpstr>
      <vt:lpstr>NBA Trends</vt:lpstr>
      <vt:lpstr>Expansion Cities - Reports</vt:lpstr>
      <vt:lpstr>Culture: Embracing Tampa's Vibrant Sports Scene   </vt:lpstr>
      <vt:lpstr>Culture: Embracing Tampa's Vibrant Sports Scene   </vt:lpstr>
      <vt:lpstr>References for considering 6 criteria for shortlisting cities</vt:lpstr>
      <vt:lpstr>Regression model </vt:lpstr>
      <vt:lpstr>Las Vegas Revenue is similar to Phoenix Suns' revenue</vt:lpstr>
      <vt:lpstr>Charlotte Hornets and Lakers Annual Revenue Growth </vt:lpstr>
      <vt:lpstr>Financial Data -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UMD 5th Annual Datathon</dc:title>
  <cp:revision>2</cp:revision>
  <dcterms:modified xsi:type="dcterms:W3CDTF">2024-04-09T19:26:37Z</dcterms:modified>
</cp:coreProperties>
</file>